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3" r:id="rId1"/>
  </p:sldMasterIdLst>
  <p:notesMasterIdLst>
    <p:notesMasterId r:id="rId35"/>
  </p:notesMasterIdLst>
  <p:handoutMasterIdLst>
    <p:handoutMasterId r:id="rId36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8" r:id="rId12"/>
    <p:sldId id="266" r:id="rId13"/>
    <p:sldId id="285" r:id="rId14"/>
    <p:sldId id="28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87" r:id="rId23"/>
    <p:sldId id="289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instieg" id="{C8E8FDC0-EF0D-F677-011E-E43ED524F47D}">
          <p14:sldIdLst>
            <p14:sldId id="256"/>
            <p14:sldId id="257"/>
            <p14:sldId id="258"/>
            <p14:sldId id="259"/>
          </p14:sldIdLst>
        </p14:section>
        <p14:section name="Grundlagen" id="{A8A8F257-B259-6F09-9CE2-8741797906E9}">
          <p14:sldIdLst>
            <p14:sldId id="260"/>
            <p14:sldId id="261"/>
            <p14:sldId id="262"/>
          </p14:sldIdLst>
        </p14:section>
        <p14:section name="Technik" id="{9F4145A1-39C4-2BEA-D0ED-CD9E5BB3EB5C}">
          <p14:sldIdLst>
            <p14:sldId id="263"/>
            <p14:sldId id="264"/>
            <p14:sldId id="265"/>
            <p14:sldId id="288"/>
            <p14:sldId id="266"/>
            <p14:sldId id="285"/>
            <p14:sldId id="286"/>
            <p14:sldId id="267"/>
            <p14:sldId id="268"/>
            <p14:sldId id="269"/>
            <p14:sldId id="270"/>
          </p14:sldIdLst>
        </p14:section>
        <p14:section name="Strom" id="{315251E6-1EFA-2475-796C-1025D068CC19}">
          <p14:sldIdLst>
            <p14:sldId id="271"/>
            <p14:sldId id="272"/>
            <p14:sldId id="273"/>
            <p14:sldId id="287"/>
            <p14:sldId id="289"/>
            <p14:sldId id="274"/>
            <p14:sldId id="275"/>
          </p14:sldIdLst>
        </p14:section>
        <p14:section name="Masten &amp; Projekte" id="{625CD242-34AF-3630-7BE8-1E5DFBB83C51}">
          <p14:sldIdLst>
            <p14:sldId id="276"/>
            <p14:sldId id="277"/>
            <p14:sldId id="278"/>
            <p14:sldId id="279"/>
            <p14:sldId id="280"/>
          </p14:sldIdLst>
        </p14:section>
        <p14:section name="Abschluss" id="{4A96F0E6-4BC2-A75F-27C0-EDC9F0FA65E3}">
          <p14:sldIdLst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5" d="100"/>
          <a:sy n="145" d="100"/>
        </p:scale>
        <p:origin x="5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41FF5E-DB61-437B-B592-91BA00DF417C}" type="datetimeFigureOut">
              <a:rPr lang="de-DE" smtClean="0"/>
              <a:t>04.11.26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/>
              <a:t>Antaris Windanlage 2,5 - 12 kW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83718-3B14-4A52-8264-3D6C3D2BAB5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138226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89B13-5D10-492D-A184-56D10C500640}" type="datetimeFigureOut">
              <a:rPr lang="de-DE" smtClean="0"/>
              <a:t>04.11.26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de-DE"/>
              <a:t>Antaris Windanlage 2,5 - 12 kW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88AD9-0DE5-43AC-9957-15E413461F5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848643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Begrüßung. Kurz vorstellen, worum es heute geht: Wir schauen uns gemeinsam an, wie die Kleinwindanlage ANTARIS 6.5 kW funktioniert – ganz ohne Technikstudium.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Eisbrecher (ca. 3 Minuten): 1) Per Handzeichen abfragen. 2) Zwei, drei Schätzungen sammeln und auf einem Flipchart notieren – die Auflösung (5,10 m) kommt auf der Rotor-Folie. 3) Zwei, drei Ideen sammeln und notieren; auf der vorletzten Folie wieder aufgreifen.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Aufhänger: Abstimmen lassen (Handzeichen für A, B, C) und das Ergebnis merken. Noch nicht auflösen – die Antwort kommt auf der vorletzten Inhaltsfolie. Das Foto zeigt die Anlage bereits in Hubschrauberstellung.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 Fahrraddynamo als Bild: Je schneller man tritt, desto heller leuchtet die Lampe. Genauso hier: Je stärker der Wind, desto mehr Strom.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Fachbegriffe übersetzt: horizontale Rotorachse = waagerechte Achse; Luv-Läufer = Rotor vor dem Mast; permanentmagneterregter Drehstrom-Generator = Generator mit Dauermagneten.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Grafik zeigt den Turbulenzbereich hinter einem Gebäude: in der Höhe etwa bis zur doppelten Gebäudehöhe, in der Länge bis etwa zur 20-fachen Gebäudehöhe. Die Anlage sollte möglichst frei angeströmt werden.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Fachbegriff: Kippelement mit Azimut-Drehlager = das Gelenk oben am Mast, über das sich die Anlage in den Wind dreht und bei Sturm kippen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Gleiches Prinzip, unterschiedliche Größe: von der kleinsten Anlage (2,5 / 3,5 kW) bis zum Profi mit 12 kW für Masten bis 30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Technische Details für Interessierte: Generator CK11.0 160 M, Permanentmagnet-Rotor (NdFeB-Magnete, bis 150 °C), bürstenlos, getriebelos, 3-Phasen-Drehstrom, separater Gleichrichter, Drehrichtung beliebig, Spannung 0–1000 V, Ladebeginn ca. 75 U/min, mind. 7.500 W (100 % überlastfähig), ca. 87 kg, Schutzart IP56.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Prüfstand mit den Generatoren CK7.5 und CK18.0.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Schätzungen aus der Eingangsrunde vergleichen! Weitere Details: Nabenanschluss mit Aluminiumflansch und VA-Andruckscheibe, Edelstahlschrauben, aerodynamisches Profil, zusätzliche Turbulatoren, dynamisch und statisch ausgewuchtet, Drehrichtung vorne links, GFK-Spinnerkappe, Farbe weiß.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Fachbegriffe: Redundante Bremssysteme = mehrere unabhängige Bremsen. Kurzschlussschalter = Wirbelstrombremse. Elektronische Steuerung (1-phasig): Regelelektronik mit Spannungsüberwachung, 3-phasige Generatorüberwachung, Gleichrichter, Bremswiderstand (Dumpload) 7,0 kW.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Schaubild: Windanlage, Photovoltaik und Solarthermie arbeiten zusammen. Das Display zeigt Spannung, Strom und Leistung live 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optimierte Turbinenkennlinie sorgt dafür, dass die Anlage bei jeder Windgeschwindigkeit optimal belastet wird. Smart!wind: 3-phasiger Einspeise-Umrichter für 5.5, 7.5 und 10 kW, Zusatzfunktionen zur Anlagensteuerung, PM-Generator direkt anschließbar.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Netzparallel heißt: Die Anlage arbeitet zusammen mit dem öffentlichen Stromnetz.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Physikalische Faustregel: Die Leistung des Windes wächst mit der dritten Potenz der Windgeschwindigkeit (2 × 2 × 2 = 8). Die Grafik zeigt die Turbinenkennlinie der ANTARIS 6.5 kW (Leistung über Drehzahl).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Vollständige Parameter: Polpaare 6, Warndrehzahl 375 U/min, Fehlerdrehzahl 400 U/min, kein Getriebe, Autorestart 14.400 s, Stand-by-Zeit 1.800 s, Mindestleistung Bremswiderstand 20 W, max. Bremszeit 7 s, drehzahlgeführte Kennlinie, Bremswiderstand 6 kW / 18 Ohm, Rotor 5,1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Gitter- und Rohrmasten in Höhen von 7,0 bis 30 m. Alle Masten mit prüffähiger Statik und Fundamentplan; Kompetenzteam aus Mastlieferant, Statiker und Prüfstatiker klärt die Mast-Prüfstatik in der Baugenehmigung. Stahl: S355 J2 + AR oder M oder AR mit 2.2- oder 3.1b-Zeugnis; Konstruktion nach DIN EN 1090, EXC III und DIN 61400-2; Feuerverzinkung nach DIN EN ISO 1461. Rohrmasten bis 12 m auch als Kippmast möglich, Hydraulik auf Anfrage.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Fotos: Fundamentarbeiten für einen 18-m-Rohrmast, Fundamentstück eines Gittermastes, Montage eines Gittermastes.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Projekte weltweit, Teil 1. In Sibirien als SI-System.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Projekte weltweit, Teil 2. In Bahrain und Australien/Lappland jeweils die ANTARIS 2.5 kW. In Deutschland u. a. die ANTARIS 6.5 kW auf 15- und 18-m-Gittermasten.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Auflösung: Wer hatte C getippt? Die Hubschrauberstellung ist gleichzeitig eine der drei Bremssysteme. Durch das Hochkippen verringert sich die vom Wind durchströmte Kreisfläche – die Leistung wird begrenzt.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gesammelten Ideen aus der Eingangsrunde (Flipchart) aufgreifen und in die Diskussion überleiten.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7625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Antaris Windanlage 2,5 - 12 kW</a:t>
            </a: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winkliges Dreieck 9"/>
          <p:cNvSpPr/>
          <p:nvPr/>
        </p:nvSpPr>
        <p:spPr>
          <a:xfrm>
            <a:off x="-2" y="3498110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685800" y="1314452"/>
            <a:ext cx="7772400" cy="137232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17" name="Untertitel 16"/>
          <p:cNvSpPr>
            <a:spLocks noGrp="1"/>
          </p:cNvSpPr>
          <p:nvPr>
            <p:ph type="subTitle" idx="1"/>
          </p:nvPr>
        </p:nvSpPr>
        <p:spPr>
          <a:xfrm>
            <a:off x="685800" y="2708705"/>
            <a:ext cx="7772400" cy="899778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de-DE"/>
              <a:t>Formatvorlage des Untertitelmasters durch Klicken bearbeiten</a:t>
            </a:r>
            <a:endParaRPr kumimoji="0" lang="en-US"/>
          </a:p>
        </p:txBody>
      </p:sp>
      <p:grpSp>
        <p:nvGrpSpPr>
          <p:cNvPr id="2" name="Gruppieren 1"/>
          <p:cNvGrpSpPr/>
          <p:nvPr/>
        </p:nvGrpSpPr>
        <p:grpSpPr>
          <a:xfrm>
            <a:off x="-3765" y="3714750"/>
            <a:ext cx="9147765" cy="1434066"/>
            <a:chOff x="-3765" y="4832896"/>
            <a:chExt cx="9147765" cy="2032192"/>
          </a:xfrm>
        </p:grpSpPr>
        <p:sp>
          <p:nvSpPr>
            <p:cNvPr id="7" name="Freihand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ihand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ihand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Gerade Verbindung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umsplatzhalt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ußzeilenplatzhalt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Foliennummernplatzhalt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76" y="794784"/>
            <a:ext cx="7772400" cy="13716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22713" y="2198784"/>
            <a:ext cx="4572000" cy="1091166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  <p:sp>
        <p:nvSpPr>
          <p:cNvPr id="7" name="Eingekerbter Richtungspfeil 6"/>
          <p:cNvSpPr/>
          <p:nvPr/>
        </p:nvSpPr>
        <p:spPr>
          <a:xfrm>
            <a:off x="3636680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Eingekerbter Richtungspfeil 7"/>
          <p:cNvSpPr/>
          <p:nvPr/>
        </p:nvSpPr>
        <p:spPr>
          <a:xfrm>
            <a:off x="3450264" y="2254104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110997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9600" cy="85725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4057650"/>
            <a:ext cx="4040188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645029" y="4057650"/>
            <a:ext cx="4041775" cy="5715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2"/>
          </p:nvPr>
        </p:nvSpPr>
        <p:spPr>
          <a:xfrm>
            <a:off x="457200" y="1083222"/>
            <a:ext cx="4040188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8" y="1083222"/>
            <a:ext cx="4041775" cy="2956322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3657600"/>
            <a:ext cx="7481776" cy="3429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4419600" y="4016327"/>
            <a:ext cx="3974592" cy="6858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914400" y="205740"/>
            <a:ext cx="7479792" cy="3429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727032" y="4805958"/>
            <a:ext cx="1920240" cy="274320"/>
          </a:xfrm>
        </p:spPr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141232" y="4082552"/>
            <a:ext cx="7162800" cy="486174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de-DE"/>
              <a:t>Textmasterformat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28600" y="142476"/>
            <a:ext cx="8686800" cy="329184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de-DE"/>
              <a:t>Bild durch Klicken auf Symbol hinzufügen</a:t>
            </a:r>
            <a:endParaRPr kumimoji="0" lang="en-US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4380075" y="4805958"/>
            <a:ext cx="2350681" cy="27384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3648842"/>
            <a:ext cx="8075432" cy="422004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8" name="Freihandform 7"/>
          <p:cNvSpPr>
            <a:spLocks/>
          </p:cNvSpPr>
          <p:nvPr/>
        </p:nvSpPr>
        <p:spPr bwMode="auto">
          <a:xfrm>
            <a:off x="499273" y="4458703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ihandform 8"/>
          <p:cNvSpPr>
            <a:spLocks/>
          </p:cNvSpPr>
          <p:nvPr/>
        </p:nvSpPr>
        <p:spPr bwMode="auto">
          <a:xfrm>
            <a:off x="485717" y="4454259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htwinkliges Dreieck 9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Gerade Verbindung 10"/>
          <p:cNvCxnSpPr/>
          <p:nvPr/>
        </p:nvCxnSpPr>
        <p:spPr>
          <a:xfrm>
            <a:off x="-9237" y="4340805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ingekerbter Richtungspfeil 11"/>
          <p:cNvSpPr/>
          <p:nvPr/>
        </p:nvSpPr>
        <p:spPr>
          <a:xfrm>
            <a:off x="8664112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Eingekerbter Richtungspfeil 12"/>
          <p:cNvSpPr/>
          <p:nvPr/>
        </p:nvSpPr>
        <p:spPr>
          <a:xfrm>
            <a:off x="8477696" y="3741330"/>
            <a:ext cx="182880" cy="17145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110998"/>
            <a:ext cx="8229600" cy="3289553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844013" y="205981"/>
            <a:ext cx="1777470" cy="4194571"/>
          </a:xfrm>
        </p:spPr>
        <p:txBody>
          <a:bodyPr vert="eaVert"/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324600" cy="4194570"/>
          </a:xfrm>
        </p:spPr>
        <p:txBody>
          <a:bodyPr vert="eaVert"/>
          <a:lstStyle/>
          <a:p>
            <a:pPr lvl="0" eaLnBrk="1" latinLnBrk="0" hangingPunct="1"/>
            <a:r>
              <a:rPr lang="de-DE"/>
              <a:t>Textmasterformat bearbeiten</a:t>
            </a:r>
          </a:p>
          <a:p>
            <a:pPr lvl="1" eaLnBrk="1" latinLnBrk="0" hangingPunct="1"/>
            <a:r>
              <a:rPr lang="de-DE"/>
              <a:t>Zweite Ebene</a:t>
            </a:r>
          </a:p>
          <a:p>
            <a:pPr lvl="2" eaLnBrk="1" latinLnBrk="0" hangingPunct="1"/>
            <a:r>
              <a:rPr lang="de-DE"/>
              <a:t>Dritte Ebene</a:t>
            </a:r>
          </a:p>
          <a:p>
            <a:pPr lvl="3" eaLnBrk="1" latinLnBrk="0" hangingPunct="1"/>
            <a:r>
              <a:rPr lang="de-DE"/>
              <a:t>Vierte Ebene</a:t>
            </a:r>
          </a:p>
          <a:p>
            <a:pPr lvl="4" eaLnBrk="1" latinLnBrk="0" hangingPunct="1"/>
            <a:r>
              <a:rPr lang="de-DE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unkel frei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nhal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92608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Titel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apite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 hasCustomPrompt="1"/>
          </p:nvPr>
        </p:nvSpPr>
        <p:spPr>
          <a:xfrm>
            <a:off x="731520" y="1188720"/>
            <a:ext cx="27432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7200" b="1" dirty="0">
                <a:solidFill>
                  <a:schemeClr val="accent2"/>
                </a:solidFill>
              </a:defRPr>
            </a:lvl1pPr>
          </a:lstStyle>
          <a:p>
            <a:pPr marL="0" indent="0">
              <a:buNone/>
            </a:pPr>
            <a:r>
              <a:rPr lang="en-US" sz="7200" b="1" dirty="0">
                <a:solidFill>
                  <a:schemeClr val="accent2"/>
                </a:solidFill>
              </a:rPr>
              <a:t>00</a:t>
            </a:r>
            <a:endParaRPr lang="en-US" sz="7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731520" y="2377440"/>
            <a:ext cx="76809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Kapitel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 hasCustomPrompt="1"/>
          </p:nvPr>
        </p:nvSpPr>
        <p:spPr>
          <a:xfrm>
            <a:off x="731520" y="3246120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marL="0" indent="0">
              <a:buNone/>
            </a:pPr>
            <a:r>
              <a:rPr lang="en-US" sz="1800" dirty="0">
                <a:solidFill>
                  <a:schemeClr val="accent3"/>
                </a:solidFill>
              </a:rPr>
              <a:t>Untertitel</a:t>
            </a: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ihandform 12"/>
          <p:cNvSpPr>
            <a:spLocks/>
          </p:cNvSpPr>
          <p:nvPr/>
        </p:nvSpPr>
        <p:spPr bwMode="auto">
          <a:xfrm>
            <a:off x="499273" y="4458703"/>
            <a:ext cx="4940624" cy="6908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ihandform 11"/>
          <p:cNvSpPr>
            <a:spLocks/>
          </p:cNvSpPr>
          <p:nvPr/>
        </p:nvSpPr>
        <p:spPr bwMode="auto">
          <a:xfrm>
            <a:off x="485717" y="4454259"/>
            <a:ext cx="3690451" cy="70008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echtwinkliges Dreieck 13"/>
          <p:cNvSpPr>
            <a:spLocks/>
          </p:cNvSpPr>
          <p:nvPr/>
        </p:nvSpPr>
        <p:spPr bwMode="auto">
          <a:xfrm>
            <a:off x="-6042" y="4343441"/>
            <a:ext cx="3402314" cy="810651"/>
          </a:xfrm>
          <a:prstGeom prst="rtTriangle">
            <a:avLst/>
          </a:prstGeom>
          <a:blipFill>
            <a:blip r:embed="rId16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Gerade Verbindung 14"/>
          <p:cNvCxnSpPr/>
          <p:nvPr/>
        </p:nvCxnSpPr>
        <p:spPr>
          <a:xfrm>
            <a:off x="-9237" y="4340805"/>
            <a:ext cx="3405509" cy="813287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elplatzhalter 8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de-DE"/>
              <a:t>Titelmasterformat durch Klicken bearbeiten</a:t>
            </a:r>
            <a:endParaRPr kumimoji="0" lang="en-US"/>
          </a:p>
        </p:txBody>
      </p:sp>
      <p:sp>
        <p:nvSpPr>
          <p:cNvPr id="30" name="Textplatzhalter 29"/>
          <p:cNvSpPr>
            <a:spLocks noGrp="1"/>
          </p:cNvSpPr>
          <p:nvPr>
            <p:ph type="body" idx="1"/>
          </p:nvPr>
        </p:nvSpPr>
        <p:spPr>
          <a:xfrm>
            <a:off x="457200" y="1110997"/>
            <a:ext cx="8229600" cy="339447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/>
              <a:t>Textmasterformat bearbeiten</a:t>
            </a:r>
          </a:p>
          <a:p>
            <a:pPr lvl="1" eaLnBrk="1" latinLnBrk="0" hangingPunct="1"/>
            <a:r>
              <a:rPr kumimoji="0" lang="de-DE"/>
              <a:t>Zweite Ebene</a:t>
            </a:r>
          </a:p>
          <a:p>
            <a:pPr lvl="2" eaLnBrk="1" latinLnBrk="0" hangingPunct="1"/>
            <a:r>
              <a:rPr kumimoji="0" lang="de-DE"/>
              <a:t>Dritte Ebene</a:t>
            </a:r>
          </a:p>
          <a:p>
            <a:pPr lvl="3" eaLnBrk="1" latinLnBrk="0" hangingPunct="1"/>
            <a:r>
              <a:rPr kumimoji="0" lang="de-DE"/>
              <a:t>Vierte Ebene</a:t>
            </a:r>
          </a:p>
          <a:p>
            <a:pPr lvl="4" eaLnBrk="1" latinLnBrk="0" hangingPunct="1"/>
            <a:r>
              <a:rPr kumimoji="0" lang="de-DE"/>
              <a:t>Fünfte Ebene</a:t>
            </a:r>
            <a:endParaRPr kumimoji="0" lang="en-US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2"/>
          </p:nvPr>
        </p:nvSpPr>
        <p:spPr>
          <a:xfrm>
            <a:off x="6727032" y="4805958"/>
            <a:ext cx="1920240" cy="27432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eaLnBrk="1" latinLnBrk="0" hangingPunct="1"/>
            <a:fld id="{544213AF-26F6-41FA-8D85-E2C5388D6E58}" type="datetimeFigureOut">
              <a:rPr lang="en-US" smtClean="0"/>
              <a:pPr eaLnBrk="1" latinLnBrk="0" hangingPunct="1"/>
              <a:t>11/4/26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ußzeilenplatzhalter 21"/>
          <p:cNvSpPr>
            <a:spLocks noGrp="1"/>
          </p:cNvSpPr>
          <p:nvPr>
            <p:ph type="ftr" sz="quarter" idx="3"/>
          </p:nvPr>
        </p:nvSpPr>
        <p:spPr>
          <a:xfrm>
            <a:off x="4380075" y="4805958"/>
            <a:ext cx="2350681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4"/>
          </p:nvPr>
        </p:nvSpPr>
        <p:spPr>
          <a:xfrm>
            <a:off x="8647272" y="4805958"/>
            <a:ext cx="365760" cy="273844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r"/>
            <a:fld id="{F7021451-1387-4CA6-816F-3879F97B5CBC}" type="slidenum">
              <a:rPr lang="en-US" b="0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3.jpg"/><Relationship Id="rId7" Type="http://schemas.openxmlformats.org/officeDocument/2006/relationships/image" Target="../media/image56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55.jpg"/><Relationship Id="rId4" Type="http://schemas.openxmlformats.org/officeDocument/2006/relationships/image" Target="../media/image54.jpg"/><Relationship Id="rId9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jpe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8.png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9.jpe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573104" y="357606"/>
            <a:ext cx="4389120" cy="6208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kern="0" spc="400" dirty="0" err="1">
                <a:solidFill>
                  <a:schemeClr val="accent2"/>
                </a:solidFill>
              </a:rPr>
              <a:t>Freude</a:t>
            </a:r>
            <a:r>
              <a:rPr lang="en-US" b="1" kern="0" spc="400" dirty="0">
                <a:solidFill>
                  <a:schemeClr val="accent2"/>
                </a:solidFill>
              </a:rPr>
              <a:t> am Wind </a:t>
            </a:r>
            <a:r>
              <a:rPr lang="en-US" b="1" kern="0" spc="400" dirty="0" err="1">
                <a:solidFill>
                  <a:schemeClr val="accent2"/>
                </a:solidFill>
              </a:rPr>
              <a:t>mit</a:t>
            </a:r>
            <a:r>
              <a:rPr lang="en-US" b="1" kern="0" spc="400" dirty="0">
                <a:solidFill>
                  <a:schemeClr val="accent2"/>
                </a:solidFill>
              </a:rPr>
              <a:t> ANTARIS </a:t>
            </a:r>
            <a:r>
              <a:rPr lang="en-US" b="1" kern="0" spc="400" dirty="0" err="1">
                <a:solidFill>
                  <a:schemeClr val="accent2"/>
                </a:solidFill>
              </a:rPr>
              <a:t>Kleinwindanlagen</a:t>
            </a:r>
            <a:endParaRPr lang="en-US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146304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ANTARIS 2.5 - 12 kW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2331720"/>
            <a:ext cx="4480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accent3"/>
                </a:solidFill>
              </a:rPr>
              <a:t>Strom aus dem eigenen Wind – einfach erklärt</a:t>
            </a:r>
            <a:endParaRPr lang="en-US" sz="2000" dirty="0"/>
          </a:p>
        </p:txBody>
      </p:sp>
      <p:sp>
        <p:nvSpPr>
          <p:cNvPr id="6" name="Logo-Karte"/>
          <p:cNvSpPr/>
          <p:nvPr/>
        </p:nvSpPr>
        <p:spPr>
          <a:xfrm>
            <a:off x="640080" y="3977640"/>
            <a:ext cx="1188720" cy="566928"/>
          </a:xfrm>
          <a:prstGeom prst="roundRect">
            <a:avLst>
              <a:gd name="adj" fmla="val 19355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7" name="Logo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4027487"/>
            <a:ext cx="1042416" cy="467237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965960" y="411480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BRAUN Windturbinen GmbH</a:t>
            </a:r>
            <a:endParaRPr lang="en-US" sz="1300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2224" y="1"/>
            <a:ext cx="4122099" cy="38106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Zum Warmwerden: drei schnelle Fragen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sp>
        <p:nvSpPr>
          <p:cNvPr id="3" name="Frage 1"/>
          <p:cNvSpPr/>
          <p:nvPr/>
        </p:nvSpPr>
        <p:spPr>
          <a:xfrm>
            <a:off x="457200" y="1188720"/>
            <a:ext cx="2606040" cy="324612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Frage 1 Kreis"/>
          <p:cNvSpPr/>
          <p:nvPr/>
        </p:nvSpPr>
        <p:spPr>
          <a:xfrm>
            <a:off x="731520" y="14173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5" name="Frage 1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" y="157734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1945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Hand hoch!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0604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Wer hat schon einmal direkt unter einem Windrad gestanden?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Wie hat es sich angehört?</a:t>
            </a:r>
            <a:endParaRPr lang="en-US" sz="1100" dirty="0"/>
          </a:p>
        </p:txBody>
      </p:sp>
      <p:sp>
        <p:nvSpPr>
          <p:cNvPr id="9" name="Frage 2"/>
          <p:cNvSpPr/>
          <p:nvPr/>
        </p:nvSpPr>
        <p:spPr>
          <a:xfrm>
            <a:off x="3268980" y="1188720"/>
            <a:ext cx="2606040" cy="324612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Frage 2 Kreis"/>
          <p:cNvSpPr/>
          <p:nvPr/>
        </p:nvSpPr>
        <p:spPr>
          <a:xfrm>
            <a:off x="3543300" y="141732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1" name="Frage 2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3320" y="157734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543300" y="21945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Schätzen Sie!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543300" y="260604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Wie groß ist der Rotor der ANTARIS 7.5 – von Blattspitze zu Blattspitze?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54330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Die Auflösung kommt beim Rotor.</a:t>
            </a:r>
            <a:endParaRPr lang="en-US" sz="1100" dirty="0"/>
          </a:p>
        </p:txBody>
      </p:sp>
      <p:sp>
        <p:nvSpPr>
          <p:cNvPr id="15" name="Frage 3"/>
          <p:cNvSpPr/>
          <p:nvPr/>
        </p:nvSpPr>
        <p:spPr>
          <a:xfrm>
            <a:off x="6080760" y="1188720"/>
            <a:ext cx="2606040" cy="324612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Frage 3 Kreis"/>
          <p:cNvSpPr/>
          <p:nvPr/>
        </p:nvSpPr>
        <p:spPr>
          <a:xfrm>
            <a:off x="6355080" y="141732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7" name="Frage 3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100" y="1577340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355080" y="21945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Ihre Idee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6355080" y="2606040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Was würden Sie mit eigenem Windstrom als Erstes betreiben?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508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Wir kommen am Ende darauf zurück.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ätselbild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06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63440" y="5486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chemeClr val="accent2"/>
                </a:solidFill>
              </a:rPr>
              <a:t>DAS RÄTSEL DES TAGES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4663440" y="91440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Sturm zieht auf. Was macht dieses Windrad?</a:t>
            </a:r>
            <a:endParaRPr lang="en-US" sz="2600" dirty="0"/>
          </a:p>
        </p:txBody>
      </p:sp>
      <p:sp>
        <p:nvSpPr>
          <p:cNvPr id="5" name="Antwort A"/>
          <p:cNvSpPr/>
          <p:nvPr/>
        </p:nvSpPr>
        <p:spPr>
          <a:xfrm>
            <a:off x="4663440" y="2194560"/>
            <a:ext cx="4023360" cy="502920"/>
          </a:xfrm>
          <a:prstGeom prst="roundRect">
            <a:avLst>
              <a:gd name="adj" fmla="val 49091"/>
            </a:avLst>
          </a:prstGeom>
          <a:solidFill>
            <a:schemeClr val="bg1">
              <a:alpha val="12000"/>
            </a:schemeClr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 txBox="1"/>
          <p:nvPr/>
        </p:nvSpPr>
        <p:spPr>
          <a:xfrm>
            <a:off x="4846320" y="2194560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A   </a:t>
            </a:r>
            <a:r>
              <a:rPr lang="en-US" sz="1300" dirty="0">
                <a:solidFill>
                  <a:schemeClr val="bg1"/>
                </a:solidFill>
              </a:rPr>
              <a:t>Es schaltet sich einfach ab</a:t>
            </a:r>
            <a:endParaRPr lang="en-US" sz="1500" dirty="0"/>
          </a:p>
        </p:txBody>
      </p:sp>
      <p:sp>
        <p:nvSpPr>
          <p:cNvPr id="7" name="Antwort B"/>
          <p:cNvSpPr/>
          <p:nvPr/>
        </p:nvSpPr>
        <p:spPr>
          <a:xfrm>
            <a:off x="4663440" y="2816352"/>
            <a:ext cx="4023360" cy="502920"/>
          </a:xfrm>
          <a:prstGeom prst="roundRect">
            <a:avLst>
              <a:gd name="adj" fmla="val 49091"/>
            </a:avLst>
          </a:prstGeom>
          <a:solidFill>
            <a:schemeClr val="bg1">
              <a:alpha val="12000"/>
            </a:schemeClr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 txBox="1"/>
          <p:nvPr/>
        </p:nvSpPr>
        <p:spPr>
          <a:xfrm>
            <a:off x="4846320" y="2816352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B   </a:t>
            </a:r>
            <a:r>
              <a:rPr lang="en-US" sz="1300" dirty="0">
                <a:solidFill>
                  <a:schemeClr val="bg1"/>
                </a:solidFill>
              </a:rPr>
              <a:t>Es dreht sich aus dem Wind</a:t>
            </a:r>
            <a:endParaRPr lang="en-US" sz="1500" dirty="0"/>
          </a:p>
        </p:txBody>
      </p:sp>
      <p:sp>
        <p:nvSpPr>
          <p:cNvPr id="9" name="Antwort C"/>
          <p:cNvSpPr/>
          <p:nvPr/>
        </p:nvSpPr>
        <p:spPr>
          <a:xfrm>
            <a:off x="4663440" y="3438144"/>
            <a:ext cx="4023360" cy="502920"/>
          </a:xfrm>
          <a:prstGeom prst="roundRect">
            <a:avLst>
              <a:gd name="adj" fmla="val 49091"/>
            </a:avLst>
          </a:prstGeom>
          <a:solidFill>
            <a:schemeClr val="bg1">
              <a:alpha val="12000"/>
            </a:schemeClr>
          </a:solidFill>
          <a:ln w="127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 txBox="1"/>
          <p:nvPr/>
        </p:nvSpPr>
        <p:spPr>
          <a:xfrm>
            <a:off x="4846320" y="3438144"/>
            <a:ext cx="3749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C   </a:t>
            </a:r>
            <a:r>
              <a:rPr lang="en-US" sz="1300" dirty="0">
                <a:solidFill>
                  <a:schemeClr val="bg1"/>
                </a:solidFill>
              </a:rPr>
              <a:t>Es stellt sich auf wie ein Hubschrauber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4663440" y="416052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chemeClr val="accent3"/>
                </a:solidFill>
              </a:rPr>
              <a:t>Tipp: Schauen Sie sich das Foto genau an. Die Auflösung gibt’s am Ende!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Unser Fahrplan für heute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3" name="Zeitstrahl"/>
          <p:cNvSpPr/>
          <p:nvPr/>
        </p:nvSpPr>
        <p:spPr>
          <a:xfrm>
            <a:off x="1143000" y="2331720"/>
            <a:ext cx="6858000" cy="0"/>
          </a:xfrm>
          <a:prstGeom prst="line">
            <a:avLst/>
          </a:prstGeom>
          <a:noFill/>
          <a:ln w="381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4" name="Schritt 1 Kreis"/>
          <p:cNvSpPr/>
          <p:nvPr/>
        </p:nvSpPr>
        <p:spPr>
          <a:xfrm>
            <a:off x="731520" y="19202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5" name="Schritt 1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2125980"/>
            <a:ext cx="411480" cy="4114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11480" y="1280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2"/>
                </a:solidFill>
              </a:rPr>
              <a:t>1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365760" y="292608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So funktioniert’s</a:t>
            </a:r>
            <a:endParaRPr lang="en-US" sz="1500" dirty="0"/>
          </a:p>
        </p:txBody>
      </p:sp>
      <p:sp>
        <p:nvSpPr>
          <p:cNvPr id="8" name="Schritt 2 Kreis"/>
          <p:cNvSpPr/>
          <p:nvPr/>
        </p:nvSpPr>
        <p:spPr>
          <a:xfrm>
            <a:off x="2446020" y="192024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9" name="Schritt 2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1760" y="2125980"/>
            <a:ext cx="411480" cy="41148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125980" y="1280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2"/>
                </a:solidFill>
              </a:rPr>
              <a:t>2</a:t>
            </a:r>
            <a:endParaRPr lang="en-US" sz="2400" dirty="0"/>
          </a:p>
        </p:txBody>
      </p:sp>
      <p:sp>
        <p:nvSpPr>
          <p:cNvPr id="11" name="Text 7"/>
          <p:cNvSpPr txBox="1"/>
          <p:nvPr/>
        </p:nvSpPr>
        <p:spPr>
          <a:xfrm>
            <a:off x="2080260" y="292608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Der richtige Platz</a:t>
            </a:r>
            <a:endParaRPr lang="en-US" sz="1500" dirty="0"/>
          </a:p>
        </p:txBody>
      </p:sp>
      <p:sp>
        <p:nvSpPr>
          <p:cNvPr id="12" name="Schritt 3 Kreis"/>
          <p:cNvSpPr/>
          <p:nvPr/>
        </p:nvSpPr>
        <p:spPr>
          <a:xfrm>
            <a:off x="4160520" y="19202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3" name="Schritt 3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6260" y="2125980"/>
            <a:ext cx="411480" cy="4114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840480" y="1280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2"/>
                </a:solidFill>
              </a:rPr>
              <a:t>3</a:t>
            </a:r>
            <a:endParaRPr lang="en-US" sz="2400" dirty="0"/>
          </a:p>
        </p:txBody>
      </p:sp>
      <p:sp>
        <p:nvSpPr>
          <p:cNvPr id="15" name="Text 10"/>
          <p:cNvSpPr txBox="1"/>
          <p:nvPr/>
        </p:nvSpPr>
        <p:spPr>
          <a:xfrm>
            <a:off x="3794760" y="292608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Was steckt drin?</a:t>
            </a:r>
            <a:endParaRPr lang="en-US" sz="1500" dirty="0"/>
          </a:p>
        </p:txBody>
      </p:sp>
      <p:sp>
        <p:nvSpPr>
          <p:cNvPr id="16" name="Schritt 4 Kreis"/>
          <p:cNvSpPr/>
          <p:nvPr/>
        </p:nvSpPr>
        <p:spPr>
          <a:xfrm>
            <a:off x="5875020" y="1920240"/>
            <a:ext cx="822960" cy="8229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7" name="Schritt 4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0760" y="2125980"/>
            <a:ext cx="411480" cy="4114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554980" y="1280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2"/>
                </a:solidFill>
              </a:rPr>
              <a:t>4</a:t>
            </a:r>
            <a:endParaRPr lang="en-US" sz="2400" dirty="0"/>
          </a:p>
        </p:txBody>
      </p:sp>
      <p:sp>
        <p:nvSpPr>
          <p:cNvPr id="19" name="Text 13"/>
          <p:cNvSpPr txBox="1"/>
          <p:nvPr/>
        </p:nvSpPr>
        <p:spPr>
          <a:xfrm>
            <a:off x="5509260" y="292608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Vom Wind in die Steckdose</a:t>
            </a:r>
            <a:endParaRPr lang="en-US" sz="1500" dirty="0"/>
          </a:p>
        </p:txBody>
      </p:sp>
      <p:sp>
        <p:nvSpPr>
          <p:cNvPr id="20" name="Schritt 5 Kreis"/>
          <p:cNvSpPr/>
          <p:nvPr/>
        </p:nvSpPr>
        <p:spPr>
          <a:xfrm>
            <a:off x="7589520" y="1920240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21" name="Schritt 5 Icon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5260" y="2125980"/>
            <a:ext cx="411480" cy="41148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269480" y="128016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2"/>
                </a:solidFill>
              </a:rPr>
              <a:t>5</a:t>
            </a:r>
            <a:endParaRPr lang="en-US" sz="2400" dirty="0"/>
          </a:p>
        </p:txBody>
      </p:sp>
      <p:sp>
        <p:nvSpPr>
          <p:cNvPr id="23" name="Text 16"/>
          <p:cNvSpPr txBox="1"/>
          <p:nvPr/>
        </p:nvSpPr>
        <p:spPr>
          <a:xfrm>
            <a:off x="7223760" y="292608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Masten &amp; Projekte weltweit</a:t>
            </a:r>
            <a:endParaRPr lang="en-US" sz="1500" dirty="0"/>
          </a:p>
        </p:txBody>
      </p:sp>
      <p:sp>
        <p:nvSpPr>
          <p:cNvPr id="24" name="Text 17"/>
          <p:cNvSpPr txBox="1"/>
          <p:nvPr/>
        </p:nvSpPr>
        <p:spPr>
          <a:xfrm>
            <a:off x="457200" y="40233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i="1" dirty="0">
                <a:solidFill>
                  <a:schemeClr val="accent5"/>
                </a:solidFill>
              </a:rPr>
              <a:t>Ziel: Am Ende können Sie einem Nachbarn in zwei Minuten erklären, wie die ANTARIS funktioniert.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So funktioniert’s – in einem Satz</a:t>
            </a:r>
            <a:endParaRPr lang="en-US" sz="280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10058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2"/>
                </a:solidFill>
              </a:rPr>
              <a:t>Der Wind dreht den Rotor, der Rotor treibt einen Generator an – und der macht daraus Strom.</a:t>
            </a:r>
            <a:endParaRPr lang="en-US" sz="1800" dirty="0"/>
          </a:p>
        </p:txBody>
      </p:sp>
      <p:sp>
        <p:nvSpPr>
          <p:cNvPr id="4" name="Station 1"/>
          <p:cNvSpPr/>
          <p:nvPr/>
        </p:nvSpPr>
        <p:spPr>
          <a:xfrm>
            <a:off x="457200" y="1828800"/>
            <a:ext cx="1417320" cy="201168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" name="Station 1 Kreis"/>
          <p:cNvSpPr/>
          <p:nvPr/>
        </p:nvSpPr>
        <p:spPr>
          <a:xfrm>
            <a:off x="868680" y="201168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6" name="Station 1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270" y="2160270"/>
            <a:ext cx="297180" cy="2971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457200" y="274320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chemeClr val="tx2"/>
                </a:solidFill>
              </a:rPr>
              <a:t>Wind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12724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1"/>
                </a:solidFill>
              </a:rPr>
              <a:t>kostenlos und unerschöpflich</a:t>
            </a:r>
            <a:endParaRPr lang="en-US" sz="1200" dirty="0"/>
          </a:p>
        </p:txBody>
      </p:sp>
      <p:pic>
        <p:nvPicPr>
          <p:cNvPr id="9" name="Pfeil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0240" y="2697480"/>
            <a:ext cx="201168" cy="201168"/>
          </a:xfrm>
          <a:prstGeom prst="rect">
            <a:avLst/>
          </a:prstGeom>
        </p:spPr>
      </p:pic>
      <p:sp>
        <p:nvSpPr>
          <p:cNvPr id="10" name="Station 2"/>
          <p:cNvSpPr/>
          <p:nvPr/>
        </p:nvSpPr>
        <p:spPr>
          <a:xfrm>
            <a:off x="2157984" y="1828800"/>
            <a:ext cx="1417320" cy="201168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1" name="Station 2 Kreis"/>
          <p:cNvSpPr/>
          <p:nvPr/>
        </p:nvSpPr>
        <p:spPr>
          <a:xfrm>
            <a:off x="2569464" y="201168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2" name="Station 2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8054" y="2160270"/>
            <a:ext cx="297180" cy="2971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2157984" y="274320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chemeClr val="tx2"/>
                </a:solidFill>
              </a:rPr>
              <a:t>Rotor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2249424" y="312724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1"/>
                </a:solidFill>
              </a:rPr>
              <a:t>3 Blätter fangen den Wind ein</a:t>
            </a:r>
            <a:endParaRPr lang="en-US" sz="1200" dirty="0"/>
          </a:p>
        </p:txBody>
      </p:sp>
      <p:pic>
        <p:nvPicPr>
          <p:cNvPr id="15" name="Pfeil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1024" y="2697480"/>
            <a:ext cx="201168" cy="201168"/>
          </a:xfrm>
          <a:prstGeom prst="rect">
            <a:avLst/>
          </a:prstGeom>
        </p:spPr>
      </p:pic>
      <p:sp>
        <p:nvSpPr>
          <p:cNvPr id="16" name="Station 3"/>
          <p:cNvSpPr/>
          <p:nvPr/>
        </p:nvSpPr>
        <p:spPr>
          <a:xfrm>
            <a:off x="3858768" y="1828800"/>
            <a:ext cx="1417320" cy="201168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7" name="Station 3 Kreis"/>
          <p:cNvSpPr/>
          <p:nvPr/>
        </p:nvSpPr>
        <p:spPr>
          <a:xfrm>
            <a:off x="4270248" y="201168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8" name="Station 3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8838" y="2160270"/>
            <a:ext cx="297180" cy="29718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3858768" y="274320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chemeClr val="tx2"/>
                </a:solidFill>
              </a:rPr>
              <a:t>Generator</a:t>
            </a:r>
            <a:endParaRPr lang="en-US" sz="1400" dirty="0"/>
          </a:p>
        </p:txBody>
      </p:sp>
      <p:sp>
        <p:nvSpPr>
          <p:cNvPr id="20" name="Text 13"/>
          <p:cNvSpPr txBox="1"/>
          <p:nvPr/>
        </p:nvSpPr>
        <p:spPr>
          <a:xfrm>
            <a:off x="3950208" y="312724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1"/>
                </a:solidFill>
              </a:rPr>
              <a:t>wie ein großer Fahrraddynamo</a:t>
            </a:r>
            <a:endParaRPr lang="en-US" sz="1200" dirty="0"/>
          </a:p>
        </p:txBody>
      </p:sp>
      <p:pic>
        <p:nvPicPr>
          <p:cNvPr id="21" name="Pfeil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808" y="2697480"/>
            <a:ext cx="201168" cy="201168"/>
          </a:xfrm>
          <a:prstGeom prst="rect">
            <a:avLst/>
          </a:prstGeom>
        </p:spPr>
      </p:pic>
      <p:sp>
        <p:nvSpPr>
          <p:cNvPr id="22" name="Station 4"/>
          <p:cNvSpPr/>
          <p:nvPr/>
        </p:nvSpPr>
        <p:spPr>
          <a:xfrm>
            <a:off x="5559552" y="1828800"/>
            <a:ext cx="1417320" cy="201168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3" name="Station 4 Kreis"/>
          <p:cNvSpPr/>
          <p:nvPr/>
        </p:nvSpPr>
        <p:spPr>
          <a:xfrm>
            <a:off x="5971032" y="201168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24" name="Station 4 Icon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622" y="2160270"/>
            <a:ext cx="297180" cy="29718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5559552" y="274320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chemeClr val="tx2"/>
                </a:solidFill>
              </a:rPr>
              <a:t>Wechselrichter</a:t>
            </a:r>
            <a:endParaRPr lang="en-US" sz="1400" dirty="0"/>
          </a:p>
        </p:txBody>
      </p:sp>
      <p:sp>
        <p:nvSpPr>
          <p:cNvPr id="26" name="Text 17"/>
          <p:cNvSpPr txBox="1"/>
          <p:nvPr/>
        </p:nvSpPr>
        <p:spPr>
          <a:xfrm>
            <a:off x="5650992" y="312724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1"/>
                </a:solidFill>
              </a:rPr>
              <a:t>macht Steckdosen-Strom daraus</a:t>
            </a:r>
            <a:endParaRPr lang="en-US" sz="1200" dirty="0"/>
          </a:p>
        </p:txBody>
      </p:sp>
      <p:pic>
        <p:nvPicPr>
          <p:cNvPr id="27" name="Pfeil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2592" y="2697480"/>
            <a:ext cx="201168" cy="201168"/>
          </a:xfrm>
          <a:prstGeom prst="rect">
            <a:avLst/>
          </a:prstGeom>
        </p:spPr>
      </p:pic>
      <p:sp>
        <p:nvSpPr>
          <p:cNvPr id="28" name="Station 5"/>
          <p:cNvSpPr/>
          <p:nvPr/>
        </p:nvSpPr>
        <p:spPr>
          <a:xfrm>
            <a:off x="7260336" y="1828800"/>
            <a:ext cx="1417320" cy="201168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9" name="Station 5 Kreis"/>
          <p:cNvSpPr/>
          <p:nvPr/>
        </p:nvSpPr>
        <p:spPr>
          <a:xfrm>
            <a:off x="7671816" y="2011680"/>
            <a:ext cx="594360" cy="59436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30" name="Station 5 Icon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0406" y="2160270"/>
            <a:ext cx="297180" cy="297180"/>
          </a:xfrm>
          <a:prstGeom prst="rect">
            <a:avLst/>
          </a:prstGeom>
        </p:spPr>
      </p:pic>
      <p:sp>
        <p:nvSpPr>
          <p:cNvPr id="31" name="Text 20"/>
          <p:cNvSpPr txBox="1"/>
          <p:nvPr/>
        </p:nvSpPr>
        <p:spPr>
          <a:xfrm>
            <a:off x="7260336" y="2743200"/>
            <a:ext cx="1417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b="1" dirty="0">
                <a:solidFill>
                  <a:schemeClr val="tx2"/>
                </a:solidFill>
              </a:rPr>
              <a:t>Haus &amp; Netz</a:t>
            </a:r>
            <a:endParaRPr lang="en-US" sz="1400" dirty="0"/>
          </a:p>
        </p:txBody>
      </p:sp>
      <p:sp>
        <p:nvSpPr>
          <p:cNvPr id="32" name="Text 21"/>
          <p:cNvSpPr txBox="1"/>
          <p:nvPr/>
        </p:nvSpPr>
        <p:spPr>
          <a:xfrm>
            <a:off x="7351776" y="312724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1"/>
                </a:solidFill>
              </a:rPr>
              <a:t>selbst nutzen oder einspeisen</a:t>
            </a:r>
            <a:endParaRPr lang="en-US" sz="1200" dirty="0"/>
          </a:p>
        </p:txBody>
      </p:sp>
      <p:sp>
        <p:nvSpPr>
          <p:cNvPr id="33" name="Windfahne Kreis"/>
          <p:cNvSpPr/>
          <p:nvPr/>
        </p:nvSpPr>
        <p:spPr>
          <a:xfrm>
            <a:off x="457200" y="4069080"/>
            <a:ext cx="411480" cy="4114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34" name="Windfahne Icon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070" y="4171950"/>
            <a:ext cx="205740" cy="205740"/>
          </a:xfrm>
          <a:prstGeom prst="rect">
            <a:avLst/>
          </a:prstGeom>
        </p:spPr>
      </p:pic>
      <p:sp>
        <p:nvSpPr>
          <p:cNvPr id="35" name="Text 23"/>
          <p:cNvSpPr txBox="1"/>
          <p:nvPr/>
        </p:nvSpPr>
        <p:spPr>
          <a:xfrm>
            <a:off x="1005840" y="406908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Eine Windfahne sorgt dafür, dass der Rotor immer in den Wind schaut – wie ein Wetterhahn auf dem Kirchturm.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Foto ANTARIS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75" y="1097281"/>
            <a:ext cx="2571424" cy="3299994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2"/>
                </a:solidFill>
              </a:rPr>
              <a:t>Die ANTARIS </a:t>
            </a:r>
            <a:r>
              <a:rPr lang="en-US" sz="2400" b="1" dirty="0" err="1">
                <a:solidFill>
                  <a:schemeClr val="tx2"/>
                </a:solidFill>
              </a:rPr>
              <a:t>Windanlagen</a:t>
            </a:r>
            <a:r>
              <a:rPr lang="en-US" sz="2400" b="1" dirty="0">
                <a:solidFill>
                  <a:schemeClr val="tx2"/>
                </a:solidFill>
              </a:rPr>
              <a:t> </a:t>
            </a:r>
            <a:r>
              <a:rPr lang="en-US" sz="2400" b="1" dirty="0" err="1">
                <a:solidFill>
                  <a:schemeClr val="tx2"/>
                </a:solidFill>
              </a:rPr>
              <a:t>kurz</a:t>
            </a:r>
            <a:r>
              <a:rPr lang="en-US" sz="2400" b="1" dirty="0">
                <a:solidFill>
                  <a:schemeClr val="tx2"/>
                </a:solidFill>
              </a:rPr>
              <a:t> vorgestellt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sp>
        <p:nvSpPr>
          <p:cNvPr id="4" name="Zeile 1 Kreis"/>
          <p:cNvSpPr/>
          <p:nvPr/>
        </p:nvSpPr>
        <p:spPr>
          <a:xfrm>
            <a:off x="3566160" y="11430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5" name="Zeile 1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0460" y="1257300"/>
            <a:ext cx="228600" cy="228600"/>
          </a:xfrm>
          <a:prstGeom prst="rect">
            <a:avLst/>
          </a:prstGeom>
        </p:spPr>
      </p:pic>
      <p:sp>
        <p:nvSpPr>
          <p:cNvPr id="6" name="Zeile 1 Text"/>
          <p:cNvSpPr txBox="1"/>
          <p:nvPr/>
        </p:nvSpPr>
        <p:spPr>
          <a:xfrm>
            <a:off x="4187952" y="1115568"/>
            <a:ext cx="44988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Klassische Bauform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Dreht sich wie ein bekanntes Windrad – um eine waagerechte Achse.</a:t>
            </a:r>
            <a:endParaRPr lang="en-US" sz="1400" dirty="0"/>
          </a:p>
        </p:txBody>
      </p:sp>
      <p:sp>
        <p:nvSpPr>
          <p:cNvPr id="7" name="Zeile 2 Kreis"/>
          <p:cNvSpPr/>
          <p:nvPr/>
        </p:nvSpPr>
        <p:spPr>
          <a:xfrm>
            <a:off x="3566160" y="202996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8" name="Zeile 2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0460" y="2144268"/>
            <a:ext cx="228600" cy="228600"/>
          </a:xfrm>
          <a:prstGeom prst="rect">
            <a:avLst/>
          </a:prstGeom>
        </p:spPr>
      </p:pic>
      <p:sp>
        <p:nvSpPr>
          <p:cNvPr id="9" name="Zeile 2 Text"/>
          <p:cNvSpPr txBox="1"/>
          <p:nvPr/>
        </p:nvSpPr>
        <p:spPr>
          <a:xfrm>
            <a:off x="4187952" y="2002536"/>
            <a:ext cx="44988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Rotor vor dem Mast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Der Wind trifft zuerst auf die Blätter, ungestört vom Mast.</a:t>
            </a:r>
            <a:endParaRPr lang="en-US" sz="1400" dirty="0"/>
          </a:p>
        </p:txBody>
      </p:sp>
      <p:sp>
        <p:nvSpPr>
          <p:cNvPr id="10" name="Zeile 3 Kreis"/>
          <p:cNvSpPr/>
          <p:nvPr/>
        </p:nvSpPr>
        <p:spPr>
          <a:xfrm>
            <a:off x="3566160" y="291693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1" name="Zeile 3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0460" y="3031236"/>
            <a:ext cx="228600" cy="228600"/>
          </a:xfrm>
          <a:prstGeom prst="rect">
            <a:avLst/>
          </a:prstGeom>
        </p:spPr>
      </p:pic>
      <p:sp>
        <p:nvSpPr>
          <p:cNvPr id="12" name="Zeile 3 Text"/>
          <p:cNvSpPr txBox="1"/>
          <p:nvPr/>
        </p:nvSpPr>
        <p:spPr>
          <a:xfrm>
            <a:off x="4187952" y="2889504"/>
            <a:ext cx="44988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Direkt angetrieben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Drei Glas-/Kohlefaserblätter drehen den Generator direkt – ohne Getriebe.</a:t>
            </a:r>
            <a:endParaRPr lang="en-US" sz="1400" dirty="0"/>
          </a:p>
        </p:txBody>
      </p:sp>
      <p:sp>
        <p:nvSpPr>
          <p:cNvPr id="13" name="Zeile 4 Kreis"/>
          <p:cNvSpPr/>
          <p:nvPr/>
        </p:nvSpPr>
        <p:spPr>
          <a:xfrm>
            <a:off x="3566160" y="380390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4" name="Zeile 4 Icon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0460" y="3918204"/>
            <a:ext cx="228600" cy="228600"/>
          </a:xfrm>
          <a:prstGeom prst="rect">
            <a:avLst/>
          </a:prstGeom>
        </p:spPr>
      </p:pic>
      <p:sp>
        <p:nvSpPr>
          <p:cNvPr id="15" name="Zeile 4 Text"/>
          <p:cNvSpPr txBox="1"/>
          <p:nvPr/>
        </p:nvSpPr>
        <p:spPr>
          <a:xfrm>
            <a:off x="4187952" y="3776472"/>
            <a:ext cx="449884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Passt auf viele Masten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Ein Anschlussflansch macht die Montage auf verschiedenen Masten möglich.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austregel"/>
          <p:cNvSpPr/>
          <p:nvPr/>
        </p:nvSpPr>
        <p:spPr>
          <a:xfrm>
            <a:off x="509618" y="3771114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Der richtige Platz entscheidet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Häuser, Bäume und Hallen bremsen den Wind und wirbeln ihn durcheinander. Das kostet Leistung.</a:t>
            </a:r>
            <a:endParaRPr lang="en-US" sz="1500" dirty="0"/>
          </a:p>
        </p:txBody>
      </p:sp>
      <p:pic>
        <p:nvPicPr>
          <p:cNvPr id="4" name="Grafik Turbulenze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303" y="1417320"/>
            <a:ext cx="6749399" cy="2377440"/>
          </a:xfrm>
          <a:prstGeom prst="rect">
            <a:avLst/>
          </a:prstGeom>
        </p:spPr>
      </p:pic>
      <p:sp>
        <p:nvSpPr>
          <p:cNvPr id="6" name="Faustregel Kreis"/>
          <p:cNvSpPr/>
          <p:nvPr/>
        </p:nvSpPr>
        <p:spPr>
          <a:xfrm>
            <a:off x="594360" y="4041648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7" name="Faustregel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" y="4155948"/>
            <a:ext cx="228600" cy="2286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156395" y="3824347"/>
            <a:ext cx="7406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Faustregel: </a:t>
            </a:r>
            <a:r>
              <a:rPr lang="en-US" sz="1400" dirty="0">
                <a:solidFill>
                  <a:schemeClr val="tx1"/>
                </a:solidFill>
              </a:rPr>
              <a:t>Hinter einem Hindernis ist der Wind bis etwa zur 20-fachen Hindernishöhe gestört. Also: hoch hinaus oder weit weg.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7200" b="1" dirty="0">
                <a:solidFill>
                  <a:schemeClr val="accent2"/>
                </a:solidFill>
              </a:rPr>
              <a:t>03</a:t>
            </a:r>
            <a:endParaRPr lang="en-US" sz="7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bg1"/>
                </a:solidFill>
              </a:rPr>
              <a:t>Was steckt drin?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3"/>
                </a:solidFill>
              </a:rPr>
              <a:t>Ein Blick unter die Haube – ohne Schraubenschlüssel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ippelement mit Generator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823" y="1044862"/>
            <a:ext cx="1677431" cy="3399005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Der Kopf der Anlage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6" name="Zeile 1 Kreis"/>
          <p:cNvSpPr/>
          <p:nvPr/>
        </p:nvSpPr>
        <p:spPr>
          <a:xfrm>
            <a:off x="4343400" y="11430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7" name="Zeile 1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7700" y="1257300"/>
            <a:ext cx="228600" cy="228600"/>
          </a:xfrm>
          <a:prstGeom prst="rect">
            <a:avLst/>
          </a:prstGeom>
        </p:spPr>
      </p:pic>
      <p:sp>
        <p:nvSpPr>
          <p:cNvPr id="8" name="Zeile 1 Text"/>
          <p:cNvSpPr txBox="1"/>
          <p:nvPr/>
        </p:nvSpPr>
        <p:spPr>
          <a:xfrm>
            <a:off x="4965192" y="1115568"/>
            <a:ext cx="372160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Dreht frei in den Wind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Der Strom läuft über Schleifringe – so kann sich das Kabel nie verdrehen.</a:t>
            </a:r>
            <a:endParaRPr lang="en-US" sz="1400" dirty="0"/>
          </a:p>
        </p:txBody>
      </p:sp>
      <p:sp>
        <p:nvSpPr>
          <p:cNvPr id="9" name="Zeile 2 Kreis"/>
          <p:cNvSpPr/>
          <p:nvPr/>
        </p:nvSpPr>
        <p:spPr>
          <a:xfrm>
            <a:off x="4343400" y="202996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0" name="Zeile 2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7700" y="2144268"/>
            <a:ext cx="228600" cy="228600"/>
          </a:xfrm>
          <a:prstGeom prst="rect">
            <a:avLst/>
          </a:prstGeom>
        </p:spPr>
      </p:pic>
      <p:sp>
        <p:nvSpPr>
          <p:cNvPr id="11" name="Zeile 2 Text"/>
          <p:cNvSpPr txBox="1"/>
          <p:nvPr/>
        </p:nvSpPr>
        <p:spPr>
          <a:xfrm>
            <a:off x="4965192" y="2002536"/>
            <a:ext cx="372160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Gemacht für jedes Wetter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Verzinkter Stahl, Edelstahlschrauben, wetterfester Kunststoff.</a:t>
            </a:r>
            <a:endParaRPr lang="en-US" sz="1400" dirty="0"/>
          </a:p>
        </p:txBody>
      </p:sp>
      <p:sp>
        <p:nvSpPr>
          <p:cNvPr id="12" name="Zeile 3 Kreis"/>
          <p:cNvSpPr/>
          <p:nvPr/>
        </p:nvSpPr>
        <p:spPr>
          <a:xfrm>
            <a:off x="4343400" y="291693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3" name="Zeile 3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7700" y="3031236"/>
            <a:ext cx="228600" cy="228600"/>
          </a:xfrm>
          <a:prstGeom prst="rect">
            <a:avLst/>
          </a:prstGeom>
        </p:spPr>
      </p:pic>
      <p:sp>
        <p:nvSpPr>
          <p:cNvPr id="14" name="Zeile 3 Text"/>
          <p:cNvSpPr txBox="1"/>
          <p:nvPr/>
        </p:nvSpPr>
        <p:spPr>
          <a:xfrm>
            <a:off x="4965192" y="2889504"/>
            <a:ext cx="372160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Schlanke Hülle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Gehäuse und Nasenkappe (Spinner) aus glasfaserverstärktem Kunststoff.</a:t>
            </a:r>
            <a:endParaRPr lang="en-US" sz="1400" dirty="0"/>
          </a:p>
        </p:txBody>
      </p:sp>
      <p:sp>
        <p:nvSpPr>
          <p:cNvPr id="15" name="Zeile 4 Kreis"/>
          <p:cNvSpPr/>
          <p:nvPr/>
        </p:nvSpPr>
        <p:spPr>
          <a:xfrm>
            <a:off x="4343400" y="3803904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6" name="Zeile 4 Icon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7700" y="3918204"/>
            <a:ext cx="228600" cy="228600"/>
          </a:xfrm>
          <a:prstGeom prst="rect">
            <a:avLst/>
          </a:prstGeom>
        </p:spPr>
      </p:pic>
      <p:sp>
        <p:nvSpPr>
          <p:cNvPr id="17" name="Zeile 4 Text"/>
          <p:cNvSpPr txBox="1"/>
          <p:nvPr/>
        </p:nvSpPr>
        <p:spPr>
          <a:xfrm>
            <a:off x="4965192" y="3776472"/>
            <a:ext cx="3721608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Eingebauter Sturmschutz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Was genau hier passiert? Das verraten wir am Ende!</a:t>
            </a:r>
            <a:endParaRPr lang="en-US" sz="1400" dirty="0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601" y="1097280"/>
            <a:ext cx="1968417" cy="28864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293" y="932688"/>
            <a:ext cx="2759417" cy="3679222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Eine Familie, </a:t>
            </a:r>
            <a:r>
              <a:rPr lang="en-US" sz="2800" b="1" dirty="0" err="1">
                <a:solidFill>
                  <a:schemeClr val="tx2"/>
                </a:solidFill>
              </a:rPr>
              <a:t>vier</a:t>
            </a:r>
            <a:r>
              <a:rPr lang="en-US" sz="2800" b="1" dirty="0">
                <a:solidFill>
                  <a:schemeClr val="tx2"/>
                </a:solidFill>
              </a:rPr>
              <a:t> Größen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  <p:sp>
        <p:nvSpPr>
          <p:cNvPr id="41" name="Größe 2,5 / 3,5 kW"/>
          <p:cNvSpPr/>
          <p:nvPr/>
        </p:nvSpPr>
        <p:spPr>
          <a:xfrm>
            <a:off x="4663440" y="1097280"/>
            <a:ext cx="4023360" cy="77724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2" name="Größe 2,5 / 3,5 Wert"/>
          <p:cNvSpPr txBox="1"/>
          <p:nvPr/>
        </p:nvSpPr>
        <p:spPr>
          <a:xfrm>
            <a:off x="4892040" y="1097280"/>
            <a:ext cx="1828800" cy="777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2400" b="1" dirty="0">
                <a:solidFill>
                  <a:schemeClr val="accent1"/>
                </a:solidFill>
              </a:rPr>
              <a:t>2,5 / 3,5</a:t>
            </a:r>
            <a:r>
              <a:rPr lang="de-DE" sz="1400" b="1" dirty="0">
                <a:solidFill>
                  <a:schemeClr val="accent1"/>
                </a:solidFill>
              </a:rPr>
              <a:t> kW</a:t>
            </a:r>
          </a:p>
        </p:txBody>
      </p:sp>
      <p:sp>
        <p:nvSpPr>
          <p:cNvPr id="43" name="Größe 2,5 / 3,5 Text"/>
          <p:cNvSpPr txBox="1"/>
          <p:nvPr/>
        </p:nvSpPr>
        <p:spPr>
          <a:xfrm>
            <a:off x="6766560" y="1097280"/>
            <a:ext cx="1783080" cy="777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unsere Kleinste</a:t>
            </a:r>
          </a:p>
        </p:txBody>
      </p:sp>
      <p:sp>
        <p:nvSpPr>
          <p:cNvPr id="44" name="Größe 5,5 kW"/>
          <p:cNvSpPr/>
          <p:nvPr/>
        </p:nvSpPr>
        <p:spPr>
          <a:xfrm>
            <a:off x="4663440" y="2011680"/>
            <a:ext cx="4023360" cy="77724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5" name="Größe 5,5 Wert"/>
          <p:cNvSpPr txBox="1"/>
          <p:nvPr/>
        </p:nvSpPr>
        <p:spPr>
          <a:xfrm>
            <a:off x="4892040" y="2011680"/>
            <a:ext cx="1828800" cy="777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2400" b="1" dirty="0">
                <a:solidFill>
                  <a:schemeClr val="accent1"/>
                </a:solidFill>
              </a:rPr>
              <a:t>5,5</a:t>
            </a:r>
            <a:r>
              <a:rPr lang="de-DE" sz="1400" b="1" dirty="0">
                <a:solidFill>
                  <a:schemeClr val="accent1"/>
                </a:solidFill>
              </a:rPr>
              <a:t> kW</a:t>
            </a:r>
          </a:p>
        </p:txBody>
      </p:sp>
      <p:sp>
        <p:nvSpPr>
          <p:cNvPr id="46" name="Größe 5,5 Text"/>
          <p:cNvSpPr txBox="1"/>
          <p:nvPr/>
        </p:nvSpPr>
        <p:spPr>
          <a:xfrm>
            <a:off x="6766560" y="2011680"/>
            <a:ext cx="1783080" cy="777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für 7,0 m Masten</a:t>
            </a:r>
          </a:p>
        </p:txBody>
      </p:sp>
      <p:sp>
        <p:nvSpPr>
          <p:cNvPr id="47" name="Größe 7,5 kW"/>
          <p:cNvSpPr/>
          <p:nvPr/>
        </p:nvSpPr>
        <p:spPr>
          <a:xfrm>
            <a:off x="4663440" y="2926080"/>
            <a:ext cx="4023360" cy="77724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8" name="Größe 7,5 Wert"/>
          <p:cNvSpPr txBox="1"/>
          <p:nvPr/>
        </p:nvSpPr>
        <p:spPr>
          <a:xfrm>
            <a:off x="4892040" y="2926080"/>
            <a:ext cx="1828800" cy="777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2400" b="1" dirty="0">
                <a:solidFill>
                  <a:schemeClr val="accent1"/>
                </a:solidFill>
              </a:rPr>
              <a:t>7,5</a:t>
            </a:r>
            <a:r>
              <a:rPr lang="de-DE" sz="1400" b="1" dirty="0">
                <a:solidFill>
                  <a:schemeClr val="accent1"/>
                </a:solidFill>
              </a:rPr>
              <a:t> kW</a:t>
            </a:r>
          </a:p>
        </p:txBody>
      </p:sp>
      <p:sp>
        <p:nvSpPr>
          <p:cNvPr id="49" name="Größe 7,5 Text"/>
          <p:cNvSpPr txBox="1"/>
          <p:nvPr/>
        </p:nvSpPr>
        <p:spPr>
          <a:xfrm>
            <a:off x="6766560" y="2926080"/>
            <a:ext cx="1783080" cy="777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für Masten von 9,20 m bis 24 m</a:t>
            </a:r>
          </a:p>
        </p:txBody>
      </p:sp>
      <p:sp>
        <p:nvSpPr>
          <p:cNvPr id="50" name="Größe 12 kW"/>
          <p:cNvSpPr/>
          <p:nvPr/>
        </p:nvSpPr>
        <p:spPr>
          <a:xfrm>
            <a:off x="4663440" y="3840480"/>
            <a:ext cx="4023360" cy="777240"/>
          </a:xfrm>
          <a:prstGeom prst="roundRect">
            <a:avLst>
              <a:gd name="adj" fmla="val 12000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" name="Größe 12 Wert"/>
          <p:cNvSpPr txBox="1"/>
          <p:nvPr/>
        </p:nvSpPr>
        <p:spPr>
          <a:xfrm>
            <a:off x="4892040" y="3840480"/>
            <a:ext cx="1828800" cy="777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2400" b="1" dirty="0">
                <a:solidFill>
                  <a:schemeClr val="accent2"/>
                </a:solidFill>
              </a:rPr>
              <a:t>12</a:t>
            </a:r>
            <a:r>
              <a:rPr lang="de-DE" sz="1400" b="1" dirty="0">
                <a:solidFill>
                  <a:schemeClr val="accent2"/>
                </a:solidFill>
              </a:rPr>
              <a:t> kW</a:t>
            </a:r>
          </a:p>
        </p:txBody>
      </p:sp>
      <p:sp>
        <p:nvSpPr>
          <p:cNvPr id="52" name="Größe 12 Text"/>
          <p:cNvSpPr txBox="1"/>
          <p:nvPr/>
        </p:nvSpPr>
        <p:spPr>
          <a:xfrm>
            <a:off x="6766560" y="3840480"/>
            <a:ext cx="1783080" cy="77724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1300" b="1" dirty="0">
                <a:solidFill>
                  <a:schemeClr val="bg1"/>
                </a:solidFill>
              </a:rPr>
              <a:t>der Profi – für Masten bis 30 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Die ANTARIS 12 kW in Aktion</a:t>
            </a:r>
            <a:endParaRPr lang="en-US" sz="2800" dirty="0"/>
          </a:p>
        </p:txBody>
      </p:sp>
      <p:sp>
        <p:nvSpPr>
          <p:cNvPr id="41" name="Rahmen Video"/>
          <p:cNvSpPr/>
          <p:nvPr/>
        </p:nvSpPr>
        <p:spPr>
          <a:xfrm>
            <a:off x="402336" y="996696"/>
            <a:ext cx="5596128" cy="3215237"/>
          </a:xfrm>
          <a:prstGeom prst="roundRect">
            <a:avLst>
              <a:gd name="adj" fmla="val 3000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2" name="Zeile 1 Kreis"/>
          <p:cNvSpPr/>
          <p:nvPr/>
        </p:nvSpPr>
        <p:spPr>
          <a:xfrm>
            <a:off x="6263640" y="109728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43" name="Zeile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7940" y="1211580"/>
            <a:ext cx="228600" cy="228600"/>
          </a:xfrm>
          <a:prstGeom prst="rect">
            <a:avLst/>
          </a:prstGeom>
        </p:spPr>
      </p:pic>
      <p:sp>
        <p:nvSpPr>
          <p:cNvPr id="44" name="Zeile 1 Text"/>
          <p:cNvSpPr txBox="1"/>
          <p:nvPr/>
        </p:nvSpPr>
        <p:spPr>
          <a:xfrm>
            <a:off x="6885432" y="1069848"/>
            <a:ext cx="1801368" cy="8869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500" b="1" dirty="0">
                <a:solidFill>
                  <a:schemeClr val="tx2"/>
                </a:solidFill>
              </a:rPr>
              <a:t>Der Profi</a:t>
            </a:r>
          </a:p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Die größte Anlage unserer ANTARIS-Familie.</a:t>
            </a:r>
          </a:p>
        </p:txBody>
      </p:sp>
      <p:sp>
        <p:nvSpPr>
          <p:cNvPr id="45" name="Zeile 2 Kreis"/>
          <p:cNvSpPr/>
          <p:nvPr/>
        </p:nvSpPr>
        <p:spPr>
          <a:xfrm>
            <a:off x="6263640" y="20574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46" name="Zeile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940" y="2171700"/>
            <a:ext cx="228600" cy="228600"/>
          </a:xfrm>
          <a:prstGeom prst="rect">
            <a:avLst/>
          </a:prstGeom>
        </p:spPr>
      </p:pic>
      <p:sp>
        <p:nvSpPr>
          <p:cNvPr id="47" name="Zeile 2 Text"/>
          <p:cNvSpPr txBox="1"/>
          <p:nvPr/>
        </p:nvSpPr>
        <p:spPr>
          <a:xfrm>
            <a:off x="6885432" y="2029968"/>
            <a:ext cx="1801368" cy="8869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500" b="1" dirty="0">
                <a:solidFill>
                  <a:schemeClr val="tx2"/>
                </a:solidFill>
              </a:rPr>
              <a:t>Hoch hinaus</a:t>
            </a:r>
          </a:p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Gebaut für Masten bis 30 m.</a:t>
            </a:r>
          </a:p>
        </p:txBody>
      </p:sp>
      <p:sp>
        <p:nvSpPr>
          <p:cNvPr id="48" name="Zeile 3 Kreis"/>
          <p:cNvSpPr/>
          <p:nvPr/>
        </p:nvSpPr>
        <p:spPr>
          <a:xfrm>
            <a:off x="6263640" y="301752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49" name="Zeile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7940" y="3131820"/>
            <a:ext cx="228600" cy="228600"/>
          </a:xfrm>
          <a:prstGeom prst="rect">
            <a:avLst/>
          </a:prstGeom>
        </p:spPr>
      </p:pic>
      <p:sp>
        <p:nvSpPr>
          <p:cNvPr id="50" name="Zeile 3 Text"/>
          <p:cNvSpPr txBox="1"/>
          <p:nvPr/>
        </p:nvSpPr>
        <p:spPr>
          <a:xfrm>
            <a:off x="6885432" y="2990088"/>
            <a:ext cx="1801368" cy="8869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500" b="1" dirty="0">
                <a:solidFill>
                  <a:schemeClr val="tx2"/>
                </a:solidFill>
              </a:rPr>
              <a:t>Drohnenflug</a:t>
            </a:r>
          </a:p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In Serbien – 40 Sek. mit Musik.</a:t>
            </a:r>
          </a:p>
        </p:txBody>
      </p:sp>
      <p:pic>
        <p:nvPicPr>
          <p:cNvPr id="90" name="Video ANTARIS 12 kW" descr="Drohnenflug um eine ANTARIS 12 kW Kleinwindanlage in Serbie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57200" y="1051560"/>
            <a:ext cx="5486400" cy="3105509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28" y="1370349"/>
            <a:ext cx="3110684" cy="2916266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Das Herz: der Generator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4" name="Vergleich Dynamo"/>
          <p:cNvSpPr/>
          <p:nvPr/>
        </p:nvSpPr>
        <p:spPr>
          <a:xfrm>
            <a:off x="3474720" y="1097280"/>
            <a:ext cx="521208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" name="Text 2"/>
          <p:cNvSpPr txBox="1"/>
          <p:nvPr/>
        </p:nvSpPr>
        <p:spPr>
          <a:xfrm>
            <a:off x="3657600" y="109728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chemeClr val="bg1"/>
                </a:solidFill>
              </a:rPr>
              <a:t>Stellen Sie sich einen Fahrraddynamo vor – nur viel größer und kräftiger.</a:t>
            </a:r>
            <a:endParaRPr lang="en-US" sz="1500" dirty="0"/>
          </a:p>
        </p:txBody>
      </p:sp>
      <p:sp>
        <p:nvSpPr>
          <p:cNvPr id="6" name="Kennzahl 1"/>
          <p:cNvSpPr/>
          <p:nvPr/>
        </p:nvSpPr>
        <p:spPr>
          <a:xfrm>
            <a:off x="3474720" y="2011680"/>
            <a:ext cx="256032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 txBox="1"/>
          <p:nvPr/>
        </p:nvSpPr>
        <p:spPr>
          <a:xfrm>
            <a:off x="3657600" y="2121408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0</a:t>
            </a:r>
            <a:r>
              <a:rPr lang="en-US" sz="1400" b="1" dirty="0">
                <a:solidFill>
                  <a:schemeClr val="tx2"/>
                </a:solidFill>
              </a:rPr>
              <a:t> Getriebe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3657600" y="26974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direkt angetrieben, wartungsfrei</a:t>
            </a:r>
            <a:endParaRPr lang="en-US" sz="1200" dirty="0"/>
          </a:p>
        </p:txBody>
      </p:sp>
      <p:sp>
        <p:nvSpPr>
          <p:cNvPr id="9" name="Kennzahl 2"/>
          <p:cNvSpPr/>
          <p:nvPr/>
        </p:nvSpPr>
        <p:spPr>
          <a:xfrm>
            <a:off x="6126480" y="2011680"/>
            <a:ext cx="256032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7"/>
          <p:cNvSpPr txBox="1"/>
          <p:nvPr/>
        </p:nvSpPr>
        <p:spPr>
          <a:xfrm>
            <a:off x="6309360" y="2121408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75</a:t>
            </a:r>
            <a:r>
              <a:rPr lang="en-US" sz="1400" b="1" dirty="0">
                <a:solidFill>
                  <a:schemeClr val="tx2"/>
                </a:solidFill>
              </a:rPr>
              <a:t> U/min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309360" y="269748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ab hier fließt Strom</a:t>
            </a:r>
            <a:endParaRPr lang="en-US" sz="1200" dirty="0"/>
          </a:p>
        </p:txBody>
      </p:sp>
      <p:sp>
        <p:nvSpPr>
          <p:cNvPr id="12" name="Kennzahl 3"/>
          <p:cNvSpPr/>
          <p:nvPr/>
        </p:nvSpPr>
        <p:spPr>
          <a:xfrm>
            <a:off x="3474720" y="3337560"/>
            <a:ext cx="256032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Text 10"/>
          <p:cNvSpPr txBox="1"/>
          <p:nvPr/>
        </p:nvSpPr>
        <p:spPr>
          <a:xfrm>
            <a:off x="3657600" y="3447288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7.500</a:t>
            </a:r>
            <a:r>
              <a:rPr lang="en-US" sz="1400" b="1" dirty="0">
                <a:solidFill>
                  <a:schemeClr val="tx2"/>
                </a:solidFill>
              </a:rPr>
              <a:t> Watt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3657600" y="40233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Leistung – kurzzeitig sogar doppelt</a:t>
            </a:r>
            <a:endParaRPr lang="en-US" sz="1200" dirty="0"/>
          </a:p>
        </p:txBody>
      </p:sp>
      <p:sp>
        <p:nvSpPr>
          <p:cNvPr id="15" name="Kennzahl 4"/>
          <p:cNvSpPr/>
          <p:nvPr/>
        </p:nvSpPr>
        <p:spPr>
          <a:xfrm>
            <a:off x="6126480" y="3337560"/>
            <a:ext cx="256032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Text 13"/>
          <p:cNvSpPr txBox="1"/>
          <p:nvPr/>
        </p:nvSpPr>
        <p:spPr>
          <a:xfrm>
            <a:off x="6309360" y="3447288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87</a:t>
            </a:r>
            <a:r>
              <a:rPr lang="en-US" sz="1400" b="1" dirty="0">
                <a:solidFill>
                  <a:schemeClr val="tx2"/>
                </a:solidFill>
              </a:rPr>
              <a:t> kg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309360" y="4023360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im robusten Alu-Gehäuse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Made in Germany: unsere Generatoren</a:t>
            </a:r>
            <a:endParaRPr lang="en-US" sz="2800" dirty="0"/>
          </a:p>
        </p:txBody>
      </p:sp>
      <p:sp>
        <p:nvSpPr>
          <p:cNvPr id="9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pic>
        <p:nvPicPr>
          <p:cNvPr id="4" name="Kupferwicklung Stator" descr="Kupferwicklung des Stators in Handarbei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097280"/>
            <a:ext cx="3520440" cy="3388423"/>
          </a:xfrm>
          <a:prstGeom prst="rect">
            <a:avLst/>
          </a:prstGeom>
        </p:spPr>
      </p:pic>
      <p:sp>
        <p:nvSpPr>
          <p:cNvPr id="5" name="Etikett Wicklung"/>
          <p:cNvSpPr/>
          <p:nvPr/>
        </p:nvSpPr>
        <p:spPr>
          <a:xfrm>
            <a:off x="594360" y="4069080"/>
            <a:ext cx="2743200" cy="384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Etikett Text"/>
          <p:cNvSpPr txBox="1"/>
          <p:nvPr/>
        </p:nvSpPr>
        <p:spPr>
          <a:xfrm>
            <a:off x="594360" y="4069080"/>
            <a:ext cx="2743200" cy="38404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de-DE" sz="1100" b="1" dirty="0">
                <a:solidFill>
                  <a:schemeClr val="tx2"/>
                </a:solidFill>
              </a:rPr>
              <a:t>Kupferwicklung in Handarbeit</a:t>
            </a:r>
          </a:p>
        </p:txBody>
      </p:sp>
      <p:sp>
        <p:nvSpPr>
          <p:cNvPr id="7" name="Zeile 1 Kreis"/>
          <p:cNvSpPr/>
          <p:nvPr/>
        </p:nvSpPr>
        <p:spPr>
          <a:xfrm>
            <a:off x="4389120" y="11430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8" name="Zeile 1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420" y="1257300"/>
            <a:ext cx="228600" cy="228600"/>
          </a:xfrm>
          <a:prstGeom prst="rect">
            <a:avLst/>
          </a:prstGeom>
        </p:spPr>
      </p:pic>
      <p:sp>
        <p:nvSpPr>
          <p:cNvPr id="9" name="Zeile 1 Text"/>
          <p:cNvSpPr txBox="1"/>
          <p:nvPr/>
        </p:nvSpPr>
        <p:spPr>
          <a:xfrm>
            <a:off x="5010912" y="1115568"/>
            <a:ext cx="3675888" cy="8138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de-DE" sz="1400" b="1" dirty="0">
                <a:solidFill>
                  <a:schemeClr val="tx2"/>
                </a:solidFill>
              </a:rPr>
              <a:t>Alles aus eigener Hand</a:t>
            </a:r>
          </a:p>
          <a:p>
            <a:pPr marL="0" indent="0" algn="l">
              <a:buNone/>
            </a:pPr>
            <a:r>
              <a:rPr lang="de-DE" sz="1200" dirty="0">
                <a:solidFill>
                  <a:schemeClr val="tx1"/>
                </a:solidFill>
              </a:rPr>
              <a:t>Von BRAUN in Deutschland entwickelt und gebaut – von der Konstruktion bis zur Endkontrolle.</a:t>
            </a:r>
          </a:p>
        </p:txBody>
      </p:sp>
      <p:sp>
        <p:nvSpPr>
          <p:cNvPr id="10" name="Zeile 2 Kreis"/>
          <p:cNvSpPr/>
          <p:nvPr/>
        </p:nvSpPr>
        <p:spPr>
          <a:xfrm>
            <a:off x="4389120" y="2029968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11" name="Zeile 2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3420" y="2144268"/>
            <a:ext cx="228600" cy="228600"/>
          </a:xfrm>
          <a:prstGeom prst="rect">
            <a:avLst/>
          </a:prstGeom>
        </p:spPr>
      </p:pic>
      <p:sp>
        <p:nvSpPr>
          <p:cNvPr id="12" name="Zeile 2 Text"/>
          <p:cNvSpPr txBox="1"/>
          <p:nvPr/>
        </p:nvSpPr>
        <p:spPr>
          <a:xfrm>
            <a:off x="5010912" y="2002536"/>
            <a:ext cx="3675888" cy="8138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de-DE" sz="1400" b="1" dirty="0">
                <a:solidFill>
                  <a:schemeClr val="tx2"/>
                </a:solidFill>
              </a:rPr>
              <a:t>Gewickelt von Hand</a:t>
            </a:r>
          </a:p>
          <a:p>
            <a:pPr marL="0" indent="0" algn="l">
              <a:buNone/>
            </a:pPr>
            <a:r>
              <a:rPr lang="de-DE" sz="1200" dirty="0">
                <a:solidFill>
                  <a:schemeClr val="tx1"/>
                </a:solidFill>
              </a:rPr>
              <a:t>Jede Kupferlage wird von Hand gewickelt und einzeln geprüft – sorgfältiger als jede Maschine.</a:t>
            </a:r>
          </a:p>
        </p:txBody>
      </p:sp>
      <p:sp>
        <p:nvSpPr>
          <p:cNvPr id="13" name="Zeile 3 Kreis"/>
          <p:cNvSpPr/>
          <p:nvPr/>
        </p:nvSpPr>
        <p:spPr>
          <a:xfrm>
            <a:off x="4389120" y="2916936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14" name="Zeile 3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420" y="3031236"/>
            <a:ext cx="228600" cy="228600"/>
          </a:xfrm>
          <a:prstGeom prst="rect">
            <a:avLst/>
          </a:prstGeom>
        </p:spPr>
      </p:pic>
      <p:sp>
        <p:nvSpPr>
          <p:cNvPr id="15" name="Zeile 3 Text"/>
          <p:cNvSpPr txBox="1"/>
          <p:nvPr/>
        </p:nvSpPr>
        <p:spPr>
          <a:xfrm>
            <a:off x="5010912" y="2889504"/>
            <a:ext cx="3675888" cy="8138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400" b="1" dirty="0">
                <a:solidFill>
                  <a:schemeClr val="tx2"/>
                </a:solidFill>
              </a:rPr>
              <a:t>Magnete fest verankert</a:t>
            </a:r>
          </a:p>
          <a:p>
            <a:pPr marL="0" indent="0" algn="l">
              <a:buNone/>
            </a:pPr>
            <a:r>
              <a:rPr lang="de-DE" sz="1200" dirty="0">
                <a:solidFill>
                  <a:schemeClr val="tx1"/>
                </a:solidFill>
              </a:rPr>
              <a:t>Von Hand eingesetzt, verklebt und mit Harz vergossen – da löst sich nichts.</a:t>
            </a:r>
          </a:p>
        </p:txBody>
      </p:sp>
      <p:sp>
        <p:nvSpPr>
          <p:cNvPr id="16" name="Zeile 4 Kreis"/>
          <p:cNvSpPr/>
          <p:nvPr/>
        </p:nvSpPr>
        <p:spPr>
          <a:xfrm>
            <a:off x="4389120" y="3803904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17" name="Zeile 4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3420" y="3918204"/>
            <a:ext cx="228600" cy="228600"/>
          </a:xfrm>
          <a:prstGeom prst="rect">
            <a:avLst/>
          </a:prstGeom>
        </p:spPr>
      </p:pic>
      <p:sp>
        <p:nvSpPr>
          <p:cNvPr id="18" name="Zeile 4 Text"/>
          <p:cNvSpPr txBox="1"/>
          <p:nvPr/>
        </p:nvSpPr>
        <p:spPr>
          <a:xfrm>
            <a:off x="5010912" y="3776472"/>
            <a:ext cx="3675888" cy="81381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400" b="1" dirty="0">
                <a:solidFill>
                  <a:schemeClr val="tx2"/>
                </a:solidFill>
              </a:rPr>
              <a:t>Geprüft vor Auslieferung</a:t>
            </a:r>
          </a:p>
          <a:p>
            <a:pPr marL="0" indent="0" algn="l">
              <a:buNone/>
            </a:pPr>
            <a:r>
              <a:rPr lang="de-DE" sz="1200" dirty="0">
                <a:solidFill>
                  <a:schemeClr val="tx1"/>
                </a:solidFill>
              </a:rPr>
              <a:t>Jeder Generator durchläuft eine umfassende Qualitätskontrolle.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Die Generator-Baureihe auf einen Blick</a:t>
            </a:r>
            <a:endParaRPr lang="en-US" sz="2800" dirty="0"/>
          </a:p>
        </p:txBody>
      </p:sp>
      <p:sp>
        <p:nvSpPr>
          <p:cNvPr id="9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  <p:sp>
        <p:nvSpPr>
          <p:cNvPr id="4" name="Kennzahl 1"/>
          <p:cNvSpPr/>
          <p:nvPr/>
        </p:nvSpPr>
        <p:spPr>
          <a:xfrm>
            <a:off x="457200" y="1097280"/>
            <a:ext cx="1920240" cy="1371600"/>
          </a:xfrm>
          <a:prstGeom prst="roundRect">
            <a:avLst>
              <a:gd name="adj" fmla="val 9000"/>
            </a:avLst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Kennzahl 1 Wert"/>
          <p:cNvSpPr txBox="1"/>
          <p:nvPr/>
        </p:nvSpPr>
        <p:spPr>
          <a:xfrm>
            <a:off x="640080" y="1188720"/>
            <a:ext cx="164592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2600" b="1" dirty="0">
                <a:solidFill>
                  <a:schemeClr val="accent2"/>
                </a:solidFill>
              </a:rPr>
              <a:t>2,5–20</a:t>
            </a:r>
            <a:r>
              <a:rPr lang="de-DE" sz="1400" b="1" dirty="0">
                <a:solidFill>
                  <a:schemeClr val="accent2"/>
                </a:solidFill>
              </a:rPr>
              <a:t> kW</a:t>
            </a:r>
          </a:p>
        </p:txBody>
      </p:sp>
      <p:sp>
        <p:nvSpPr>
          <p:cNvPr id="6" name="Kennzahl 1 Text"/>
          <p:cNvSpPr txBox="1"/>
          <p:nvPr/>
        </p:nvSpPr>
        <p:spPr>
          <a:xfrm>
            <a:off x="640080" y="1847088"/>
            <a:ext cx="164592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200" dirty="0">
                <a:solidFill>
                  <a:schemeClr val="bg1"/>
                </a:solidFill>
              </a:rPr>
              <a:t>Leistung je nach Baugröße</a:t>
            </a:r>
          </a:p>
        </p:txBody>
      </p:sp>
      <p:sp>
        <p:nvSpPr>
          <p:cNvPr id="7" name="Kennzahl 2"/>
          <p:cNvSpPr/>
          <p:nvPr/>
        </p:nvSpPr>
        <p:spPr>
          <a:xfrm>
            <a:off x="2560320" y="1097280"/>
            <a:ext cx="1920240" cy="137160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Kennzahl 2 Wert"/>
          <p:cNvSpPr txBox="1"/>
          <p:nvPr/>
        </p:nvSpPr>
        <p:spPr>
          <a:xfrm>
            <a:off x="2743200" y="1188720"/>
            <a:ext cx="164592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2600" b="1" dirty="0">
                <a:solidFill>
                  <a:schemeClr val="accent1"/>
                </a:solidFill>
              </a:rPr>
              <a:t>90–95</a:t>
            </a:r>
            <a:r>
              <a:rPr lang="de-DE" sz="1400" b="1" dirty="0">
                <a:solidFill>
                  <a:schemeClr val="tx2"/>
                </a:solidFill>
              </a:rPr>
              <a:t> %</a:t>
            </a:r>
          </a:p>
        </p:txBody>
      </p:sp>
      <p:sp>
        <p:nvSpPr>
          <p:cNvPr id="9" name="Kennzahl 2 Text"/>
          <p:cNvSpPr txBox="1"/>
          <p:nvPr/>
        </p:nvSpPr>
        <p:spPr>
          <a:xfrm>
            <a:off x="2743200" y="1847088"/>
            <a:ext cx="164592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200" dirty="0">
                <a:solidFill>
                  <a:schemeClr val="tx1"/>
                </a:solidFill>
              </a:rPr>
              <a:t>Wirkungsgrad</a:t>
            </a:r>
          </a:p>
        </p:txBody>
      </p:sp>
      <p:sp>
        <p:nvSpPr>
          <p:cNvPr id="10" name="Kennzahl 3"/>
          <p:cNvSpPr/>
          <p:nvPr/>
        </p:nvSpPr>
        <p:spPr>
          <a:xfrm>
            <a:off x="4663440" y="1097280"/>
            <a:ext cx="1920240" cy="137160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Kennzahl 3 Wert"/>
          <p:cNvSpPr txBox="1"/>
          <p:nvPr/>
        </p:nvSpPr>
        <p:spPr>
          <a:xfrm>
            <a:off x="4846320" y="1188720"/>
            <a:ext cx="164592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2600" b="1" dirty="0">
                <a:solidFill>
                  <a:schemeClr val="accent1"/>
                </a:solidFill>
              </a:rPr>
              <a:t>31–250</a:t>
            </a:r>
            <a:r>
              <a:rPr lang="de-DE" sz="1400" b="1" dirty="0">
                <a:solidFill>
                  <a:schemeClr val="tx2"/>
                </a:solidFill>
              </a:rPr>
              <a:t> kg</a:t>
            </a:r>
          </a:p>
        </p:txBody>
      </p:sp>
      <p:sp>
        <p:nvSpPr>
          <p:cNvPr id="12" name="Kennzahl 3 Text"/>
          <p:cNvSpPr txBox="1"/>
          <p:nvPr/>
        </p:nvSpPr>
        <p:spPr>
          <a:xfrm>
            <a:off x="4846320" y="1847088"/>
            <a:ext cx="164592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200" dirty="0">
                <a:solidFill>
                  <a:schemeClr val="tx1"/>
                </a:solidFill>
              </a:rPr>
              <a:t>Gewicht</a:t>
            </a:r>
          </a:p>
        </p:txBody>
      </p:sp>
      <p:sp>
        <p:nvSpPr>
          <p:cNvPr id="13" name="Kennzahl 4"/>
          <p:cNvSpPr/>
          <p:nvPr/>
        </p:nvSpPr>
        <p:spPr>
          <a:xfrm>
            <a:off x="6766560" y="1097280"/>
            <a:ext cx="1920240" cy="1371600"/>
          </a:xfrm>
          <a:prstGeom prst="roundRect">
            <a:avLst>
              <a:gd name="adj" fmla="val 9000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4" name="Kennzahl 4 Wert"/>
          <p:cNvSpPr txBox="1"/>
          <p:nvPr/>
        </p:nvSpPr>
        <p:spPr>
          <a:xfrm>
            <a:off x="6949440" y="1188720"/>
            <a:ext cx="1645920" cy="64008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2600" b="1" dirty="0">
                <a:solidFill>
                  <a:schemeClr val="accent1"/>
                </a:solidFill>
              </a:rPr>
              <a:t>IP55</a:t>
            </a:r>
          </a:p>
        </p:txBody>
      </p:sp>
      <p:sp>
        <p:nvSpPr>
          <p:cNvPr id="15" name="Kennzahl 4 Text"/>
          <p:cNvSpPr txBox="1"/>
          <p:nvPr/>
        </p:nvSpPr>
        <p:spPr>
          <a:xfrm>
            <a:off x="6949440" y="1847088"/>
            <a:ext cx="1645920" cy="54864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200" dirty="0">
                <a:solidFill>
                  <a:schemeClr val="tx1"/>
                </a:solidFill>
              </a:rPr>
              <a:t>geschützt gegen Staub und Strahlwasser</a:t>
            </a:r>
          </a:p>
        </p:txBody>
      </p:sp>
      <p:sp>
        <p:nvSpPr>
          <p:cNvPr id="16" name="Zeile 1 Kreis"/>
          <p:cNvSpPr/>
          <p:nvPr/>
        </p:nvSpPr>
        <p:spPr>
          <a:xfrm>
            <a:off x="457200" y="27432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17" name="Zeile 1 Ico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857500"/>
            <a:ext cx="228600" cy="228600"/>
          </a:xfrm>
          <a:prstGeom prst="rect">
            <a:avLst/>
          </a:prstGeom>
        </p:spPr>
      </p:pic>
      <p:sp>
        <p:nvSpPr>
          <p:cNvPr id="18" name="Zeile 1 Text"/>
          <p:cNvSpPr txBox="1"/>
          <p:nvPr/>
        </p:nvSpPr>
        <p:spPr>
          <a:xfrm>
            <a:off x="1078992" y="2715768"/>
            <a:ext cx="3401568" cy="8869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400" b="1" dirty="0">
                <a:solidFill>
                  <a:schemeClr val="tx2"/>
                </a:solidFill>
              </a:rPr>
              <a:t>Läuft schon bei wenig Wind an</a:t>
            </a:r>
          </a:p>
          <a:p>
            <a:pPr marL="0" indent="0" algn="l">
              <a:buNone/>
            </a:pPr>
            <a:r>
              <a:rPr lang="de-DE" sz="1200" dirty="0">
                <a:solidFill>
                  <a:schemeClr val="tx1"/>
                </a:solidFill>
              </a:rPr>
              <a:t>Rastmomentfrei: Die Magnete „rasten“ nicht ein, der Rotor dreht ganz leicht.</a:t>
            </a:r>
          </a:p>
        </p:txBody>
      </p:sp>
      <p:sp>
        <p:nvSpPr>
          <p:cNvPr id="19" name="Zeile 2 Kreis"/>
          <p:cNvSpPr/>
          <p:nvPr/>
        </p:nvSpPr>
        <p:spPr>
          <a:xfrm>
            <a:off x="457200" y="370332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20" name="Zeile 2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817620"/>
            <a:ext cx="228600" cy="228600"/>
          </a:xfrm>
          <a:prstGeom prst="rect">
            <a:avLst/>
          </a:prstGeom>
        </p:spPr>
      </p:pic>
      <p:sp>
        <p:nvSpPr>
          <p:cNvPr id="21" name="Zeile 2 Text"/>
          <p:cNvSpPr txBox="1"/>
          <p:nvPr/>
        </p:nvSpPr>
        <p:spPr>
          <a:xfrm>
            <a:off x="1078992" y="3675888"/>
            <a:ext cx="3401568" cy="8869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400" b="1" dirty="0">
                <a:solidFill>
                  <a:schemeClr val="tx2"/>
                </a:solidFill>
              </a:rPr>
              <a:t>Gleichmäßig effizient</a:t>
            </a:r>
          </a:p>
          <a:p>
            <a:pPr marL="0" indent="0" algn="l">
              <a:buNone/>
            </a:pPr>
            <a:r>
              <a:rPr lang="de-DE" sz="1200" dirty="0">
                <a:solidFill>
                  <a:schemeClr val="tx1"/>
                </a:solidFill>
              </a:rPr>
              <a:t>Der Wirkungsgrad bleibt über alle Drehzahlen nahezu gleich hoch.</a:t>
            </a:r>
          </a:p>
        </p:txBody>
      </p:sp>
      <p:sp>
        <p:nvSpPr>
          <p:cNvPr id="22" name="Zeile 1 Kreis"/>
          <p:cNvSpPr/>
          <p:nvPr/>
        </p:nvSpPr>
        <p:spPr>
          <a:xfrm>
            <a:off x="4663440" y="27432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23" name="Zeile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740" y="2857500"/>
            <a:ext cx="228600" cy="228600"/>
          </a:xfrm>
          <a:prstGeom prst="rect">
            <a:avLst/>
          </a:prstGeom>
        </p:spPr>
      </p:pic>
      <p:sp>
        <p:nvSpPr>
          <p:cNvPr id="24" name="Zeile 1 Text"/>
          <p:cNvSpPr txBox="1"/>
          <p:nvPr/>
        </p:nvSpPr>
        <p:spPr>
          <a:xfrm>
            <a:off x="5285232" y="2715768"/>
            <a:ext cx="3401568" cy="8869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400" b="1" dirty="0">
                <a:solidFill>
                  <a:schemeClr val="tx2"/>
                </a:solidFill>
              </a:rPr>
              <a:t>Passt zu gängigen Wechselrichtern</a:t>
            </a:r>
          </a:p>
          <a:p>
            <a:pPr marL="0" indent="0" algn="l">
              <a:buNone/>
            </a:pPr>
            <a:r>
              <a:rPr lang="de-DE" sz="1200" dirty="0">
                <a:solidFill>
                  <a:schemeClr val="tx1"/>
                </a:solidFill>
              </a:rPr>
              <a:t>Abgestimmt auf SMA Tripower 10/12 kW und FIMER (4–15 kW).</a:t>
            </a:r>
          </a:p>
        </p:txBody>
      </p:sp>
      <p:sp>
        <p:nvSpPr>
          <p:cNvPr id="25" name="Zeile 2 Kreis"/>
          <p:cNvSpPr/>
          <p:nvPr/>
        </p:nvSpPr>
        <p:spPr>
          <a:xfrm>
            <a:off x="4663440" y="370332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26" name="Zeile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740" y="3817620"/>
            <a:ext cx="228600" cy="228600"/>
          </a:xfrm>
          <a:prstGeom prst="rect">
            <a:avLst/>
          </a:prstGeom>
        </p:spPr>
      </p:pic>
      <p:sp>
        <p:nvSpPr>
          <p:cNvPr id="27" name="Zeile 2 Text"/>
          <p:cNvSpPr txBox="1"/>
          <p:nvPr/>
        </p:nvSpPr>
        <p:spPr>
          <a:xfrm>
            <a:off x="5285232" y="3675888"/>
            <a:ext cx="3401568" cy="8869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400" b="1" dirty="0">
                <a:solidFill>
                  <a:schemeClr val="tx2"/>
                </a:solidFill>
              </a:rPr>
              <a:t>Für Rotoren von 2,5 bis 7,5 m</a:t>
            </a:r>
          </a:p>
          <a:p>
            <a:pPr marL="0" indent="0" algn="l">
              <a:buNone/>
            </a:pPr>
            <a:r>
              <a:rPr lang="de-DE" sz="1200" dirty="0">
                <a:solidFill>
                  <a:schemeClr val="tx1"/>
                </a:solidFill>
              </a:rPr>
              <a:t>Größere Leistungen und Sonderanfertigungen gibt es auf Anfrage.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2"/>
                </a:solidFill>
              </a:rPr>
              <a:t>Erst auf den Prüfstand, dann auf den Mast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  <p:pic>
        <p:nvPicPr>
          <p:cNvPr id="3" name="Prüfstand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03" y="932687"/>
            <a:ext cx="2567995" cy="3530994"/>
          </a:xfrm>
          <a:prstGeom prst="rect">
            <a:avLst/>
          </a:prstGeom>
        </p:spPr>
      </p:pic>
      <p:pic>
        <p:nvPicPr>
          <p:cNvPr id="4" name="Prüfstand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932688"/>
            <a:ext cx="5486400" cy="2286000"/>
          </a:xfrm>
          <a:prstGeom prst="rect">
            <a:avLst/>
          </a:prstGeom>
        </p:spPr>
      </p:pic>
      <p:sp>
        <p:nvSpPr>
          <p:cNvPr id="5" name="Prüfstand Text"/>
          <p:cNvSpPr/>
          <p:nvPr/>
        </p:nvSpPr>
        <p:spPr>
          <a:xfrm>
            <a:off x="3200400" y="3401568"/>
            <a:ext cx="548640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6" name="Prüfstand Kreis"/>
          <p:cNvSpPr/>
          <p:nvPr/>
        </p:nvSpPr>
        <p:spPr>
          <a:xfrm>
            <a:off x="3383280" y="360730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7" name="Prüfstand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3300" y="3927348"/>
            <a:ext cx="320040" cy="32004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4206240" y="3401568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Auf dem Prüfstand wird der Generator angetrieben und vermessen – so wissen wir vorher genau, was er leistet.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Der Rotor: größer als gedacht?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  <p:pic>
        <p:nvPicPr>
          <p:cNvPr id="3" name="Rotorblatt mit Pers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77" y="1097280"/>
            <a:ext cx="1912402" cy="3346704"/>
          </a:xfrm>
          <a:prstGeom prst="rect">
            <a:avLst/>
          </a:prstGeom>
        </p:spPr>
      </p:pic>
      <p:sp>
        <p:nvSpPr>
          <p:cNvPr id="4" name="Auflösung Schätzfrage"/>
          <p:cNvSpPr/>
          <p:nvPr/>
        </p:nvSpPr>
        <p:spPr>
          <a:xfrm>
            <a:off x="2743200" y="1097280"/>
            <a:ext cx="5943600" cy="123444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" name="Text 2"/>
          <p:cNvSpPr txBox="1"/>
          <p:nvPr/>
        </p:nvSpPr>
        <p:spPr>
          <a:xfrm>
            <a:off x="2971800" y="1188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chemeClr val="accent2"/>
                </a:solidFill>
              </a:rPr>
              <a:t>AUFLÖSUNG SCHÄTZFRAGE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971800" y="146304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</a:rPr>
              <a:t>Ø 5,30 m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577840" y="146304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3"/>
                </a:solidFill>
              </a:rPr>
              <a:t>von Spitze zu Spitze – länger als ein Kleinwagen</a:t>
            </a:r>
            <a:endParaRPr lang="en-US" sz="1400" dirty="0"/>
          </a:p>
        </p:txBody>
      </p:sp>
      <p:sp>
        <p:nvSpPr>
          <p:cNvPr id="8" name="Zeile 1 Kreis"/>
          <p:cNvSpPr/>
          <p:nvPr/>
        </p:nvSpPr>
        <p:spPr>
          <a:xfrm>
            <a:off x="2743200" y="25603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9" name="Zeile 1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00" y="2674620"/>
            <a:ext cx="228600" cy="228600"/>
          </a:xfrm>
          <a:prstGeom prst="rect">
            <a:avLst/>
          </a:prstGeom>
        </p:spPr>
      </p:pic>
      <p:sp>
        <p:nvSpPr>
          <p:cNvPr id="10" name="Zeile 1 Text"/>
          <p:cNvSpPr txBox="1"/>
          <p:nvPr/>
        </p:nvSpPr>
        <p:spPr>
          <a:xfrm>
            <a:off x="3364992" y="2532888"/>
            <a:ext cx="53218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Leicht und stabil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Drei Blätter aus Glas- und Kohlefaser – jedes nur ca. 12,3 kg.</a:t>
            </a:r>
            <a:endParaRPr lang="en-US" sz="1400" dirty="0"/>
          </a:p>
        </p:txBody>
      </p:sp>
      <p:sp>
        <p:nvSpPr>
          <p:cNvPr id="11" name="Zeile 2 Kreis"/>
          <p:cNvSpPr/>
          <p:nvPr/>
        </p:nvSpPr>
        <p:spPr>
          <a:xfrm>
            <a:off x="2743200" y="32735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2" name="Zeile 2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500" y="3387852"/>
            <a:ext cx="228600" cy="228600"/>
          </a:xfrm>
          <a:prstGeom prst="rect">
            <a:avLst/>
          </a:prstGeom>
        </p:spPr>
      </p:pic>
      <p:sp>
        <p:nvSpPr>
          <p:cNvPr id="13" name="Zeile 2 Text"/>
          <p:cNvSpPr txBox="1"/>
          <p:nvPr/>
        </p:nvSpPr>
        <p:spPr>
          <a:xfrm>
            <a:off x="3364992" y="3246120"/>
            <a:ext cx="53218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Leise dank „Flügelspitzen“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Winglets an den Blattenden, wie beim Flugzeug, mindern das Geräusch.</a:t>
            </a:r>
            <a:endParaRPr lang="en-US" sz="1400" dirty="0"/>
          </a:p>
        </p:txBody>
      </p:sp>
      <p:sp>
        <p:nvSpPr>
          <p:cNvPr id="14" name="Zeile 3 Kreis"/>
          <p:cNvSpPr/>
          <p:nvPr/>
        </p:nvSpPr>
        <p:spPr>
          <a:xfrm>
            <a:off x="2743200" y="39867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5" name="Zeile 3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500" y="4101084"/>
            <a:ext cx="228600" cy="228600"/>
          </a:xfrm>
          <a:prstGeom prst="rect">
            <a:avLst/>
          </a:prstGeom>
        </p:spPr>
      </p:pic>
      <p:sp>
        <p:nvSpPr>
          <p:cNvPr id="16" name="Zeile 3 Text"/>
          <p:cNvSpPr txBox="1"/>
          <p:nvPr/>
        </p:nvSpPr>
        <p:spPr>
          <a:xfrm>
            <a:off x="3364992" y="3959352"/>
            <a:ext cx="53218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Rund und ruhig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Sorgfältig ausgewuchtet, </a:t>
            </a:r>
            <a:r>
              <a:rPr lang="en-US" sz="1300" dirty="0" err="1">
                <a:solidFill>
                  <a:schemeClr val="tx1"/>
                </a:solidFill>
              </a:rPr>
              <a:t>höchstens</a:t>
            </a:r>
            <a:r>
              <a:rPr lang="en-US" sz="1300" dirty="0">
                <a:solidFill>
                  <a:schemeClr val="tx1"/>
                </a:solidFill>
              </a:rPr>
              <a:t> 350 Umdrehungen pro Minute.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Dreifach gesichert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  <p:sp>
        <p:nvSpPr>
          <p:cNvPr id="3" name="Sicherung 1"/>
          <p:cNvSpPr/>
          <p:nvPr/>
        </p:nvSpPr>
        <p:spPr>
          <a:xfrm>
            <a:off x="457200" y="1097280"/>
            <a:ext cx="2606040" cy="26517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Sicherung 1 Kreis"/>
          <p:cNvSpPr/>
          <p:nvPr/>
        </p:nvSpPr>
        <p:spPr>
          <a:xfrm>
            <a:off x="731520" y="1325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5" name="Sicherung 1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" y="1485900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11541" y="2029968"/>
            <a:ext cx="222309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Hubschrauber-Stellung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70048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Schützt bei Sturm – ganz automatisch. Wie genau? Das lösen wir am Ende auf.</a:t>
            </a:r>
            <a:endParaRPr lang="en-US" sz="1300" dirty="0"/>
          </a:p>
        </p:txBody>
      </p:sp>
      <p:sp>
        <p:nvSpPr>
          <p:cNvPr id="8" name="Sicherung 2"/>
          <p:cNvSpPr/>
          <p:nvPr/>
        </p:nvSpPr>
        <p:spPr>
          <a:xfrm>
            <a:off x="3268980" y="1097280"/>
            <a:ext cx="2606040" cy="26517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" name="Sicherung 2 Kreis"/>
          <p:cNvSpPr/>
          <p:nvPr/>
        </p:nvSpPr>
        <p:spPr>
          <a:xfrm>
            <a:off x="3543300" y="1325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0" name="Sicherung 2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3320" y="1485900"/>
            <a:ext cx="320040" cy="32004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43300" y="202996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Elektronische Wache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543300" y="2670048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Überwacht ständig die Spannung und bremst, wenn nötig. Überschüssige Energie wird in Wärme umgewandelt.</a:t>
            </a:r>
            <a:endParaRPr lang="en-US" sz="1300" dirty="0"/>
          </a:p>
        </p:txBody>
      </p:sp>
      <p:sp>
        <p:nvSpPr>
          <p:cNvPr id="13" name="Sicherung 3"/>
          <p:cNvSpPr/>
          <p:nvPr/>
        </p:nvSpPr>
        <p:spPr>
          <a:xfrm>
            <a:off x="6080760" y="1097280"/>
            <a:ext cx="2606040" cy="265176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4" name="Sicherung 3 Kreis"/>
          <p:cNvSpPr/>
          <p:nvPr/>
        </p:nvSpPr>
        <p:spPr>
          <a:xfrm>
            <a:off x="6355080" y="132588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5" name="Sicherung 3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5100" y="1485900"/>
            <a:ext cx="320040" cy="32004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355080" y="2029968"/>
            <a:ext cx="2103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Kurzschluss-Schalter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355080" y="2670048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Bremst die Anlage per Knopfdruck sicher ab – zum Beispiel für die Wartung.</a:t>
            </a:r>
            <a:endParaRPr lang="en-US" sz="1300" dirty="0"/>
          </a:p>
        </p:txBody>
      </p:sp>
      <p:sp>
        <p:nvSpPr>
          <p:cNvPr id="18" name="Extras Kreis"/>
          <p:cNvSpPr/>
          <p:nvPr/>
        </p:nvSpPr>
        <p:spPr>
          <a:xfrm>
            <a:off x="457200" y="4005072"/>
            <a:ext cx="411480" cy="41148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9" name="Extras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070" y="4107942"/>
            <a:ext cx="205740" cy="20574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005840" y="393192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Außerdem an Bord: Not-Aus- und Reset-Schalter, Spannungsanzeige und Stecker, die man nicht falsch herum einstecken kann.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672" y="924446"/>
            <a:ext cx="4728089" cy="3546067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Strom übrig? Dann wird geheizt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  <p:pic>
        <p:nvPicPr>
          <p:cNvPr id="5" name="Display Heizsteuerung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5322" y="932688"/>
            <a:ext cx="3346243" cy="1571720"/>
          </a:xfrm>
          <a:prstGeom prst="rect">
            <a:avLst/>
          </a:prstGeom>
        </p:spPr>
      </p:pic>
      <p:sp>
        <p:nvSpPr>
          <p:cNvPr id="6" name="Heizen Kreis"/>
          <p:cNvSpPr/>
          <p:nvPr/>
        </p:nvSpPr>
        <p:spPr>
          <a:xfrm>
            <a:off x="5669280" y="274320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7" name="Heizen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5010" y="2868930"/>
            <a:ext cx="251460" cy="25146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6309360" y="2697480"/>
            <a:ext cx="2377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Die Heizsteuerung schickt Windstrom in einen Heizstab im Pufferspeicher. So wird aus Wind warmes Wasser – nichts wird verschenkt.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7200" b="1" dirty="0">
                <a:solidFill>
                  <a:schemeClr val="accent2"/>
                </a:solidFill>
              </a:rPr>
              <a:t>04</a:t>
            </a:r>
            <a:endParaRPr lang="en-US" sz="7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bg1"/>
                </a:solidFill>
              </a:rPr>
              <a:t>Vom Wind in die Steckdose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3"/>
                </a:solidFill>
              </a:rPr>
              <a:t>Wie aus „wildem“ Windstrom nutzbarer Haushaltsstrom wird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erät 2"/>
          <p:cNvSpPr/>
          <p:nvPr/>
        </p:nvSpPr>
        <p:spPr>
          <a:xfrm>
            <a:off x="3268980" y="1523757"/>
            <a:ext cx="2606040" cy="297180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Bildrahmen 2"/>
          <p:cNvSpPr/>
          <p:nvPr/>
        </p:nvSpPr>
        <p:spPr>
          <a:xfrm>
            <a:off x="3451860" y="1809435"/>
            <a:ext cx="2240280" cy="146304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Der Wechselrichter – unser Übersetzer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Der Generator liefert Strom, der mit dem Wind schwankt. Der Wechselrichter übersetzt ihn in Strom, wie er aus der Steckdose kommt.</a:t>
            </a:r>
            <a:endParaRPr lang="en-US" sz="1500" dirty="0"/>
          </a:p>
        </p:txBody>
      </p:sp>
      <p:sp>
        <p:nvSpPr>
          <p:cNvPr id="4" name="Gerät 1"/>
          <p:cNvSpPr/>
          <p:nvPr/>
        </p:nvSpPr>
        <p:spPr>
          <a:xfrm>
            <a:off x="497969" y="1508760"/>
            <a:ext cx="2606040" cy="297180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" name="Bildrahmen 1"/>
          <p:cNvSpPr/>
          <p:nvPr/>
        </p:nvSpPr>
        <p:spPr>
          <a:xfrm>
            <a:off x="640080" y="1783080"/>
            <a:ext cx="2240280" cy="146304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4"/>
          <p:cNvSpPr txBox="1"/>
          <p:nvPr/>
        </p:nvSpPr>
        <p:spPr>
          <a:xfrm>
            <a:off x="640080" y="333756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SMA TRIPOWER 10kW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365760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Zwei Geräte im Team, der </a:t>
            </a:r>
            <a:r>
              <a:rPr lang="en-US" sz="1300" dirty="0" err="1">
                <a:solidFill>
                  <a:schemeClr val="tx1"/>
                </a:solidFill>
              </a:rPr>
              <a:t>Tripower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mit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>
                <a:solidFill>
                  <a:schemeClr val="tx1"/>
                </a:solidFill>
              </a:rPr>
              <a:t>dem</a:t>
            </a:r>
            <a:r>
              <a:rPr lang="en-US" sz="1300" dirty="0">
                <a:solidFill>
                  <a:schemeClr val="tx1"/>
                </a:solidFill>
              </a:rPr>
              <a:t> SW+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3451860" y="333756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FIMER UNO 4.0kW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3393618" y="365760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4,0 kW, 1-phasig</a:t>
            </a:r>
            <a:endParaRPr lang="en-US" sz="1300" dirty="0"/>
          </a:p>
        </p:txBody>
      </p:sp>
      <p:sp>
        <p:nvSpPr>
          <p:cNvPr id="14" name="Gerät 3"/>
          <p:cNvSpPr/>
          <p:nvPr/>
        </p:nvSpPr>
        <p:spPr>
          <a:xfrm>
            <a:off x="6039991" y="1523757"/>
            <a:ext cx="2606040" cy="2971800"/>
          </a:xfrm>
          <a:prstGeom prst="roundRect">
            <a:avLst>
              <a:gd name="adj" fmla="val 4211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7" name="Text 12"/>
          <p:cNvSpPr txBox="1"/>
          <p:nvPr/>
        </p:nvSpPr>
        <p:spPr>
          <a:xfrm>
            <a:off x="6263640" y="333756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FIMER PVS 15kW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6263640" y="365760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15 kW, 3-phasig</a:t>
            </a:r>
            <a:endParaRPr lang="en-US" sz="1300" dirty="0"/>
          </a:p>
        </p:txBody>
      </p:sp>
      <p:sp>
        <p:nvSpPr>
          <p:cNvPr id="15" name="Bildrahmen 3"/>
          <p:cNvSpPr/>
          <p:nvPr/>
        </p:nvSpPr>
        <p:spPr>
          <a:xfrm>
            <a:off x="6222871" y="1822699"/>
            <a:ext cx="2240280" cy="1463040"/>
          </a:xfrm>
          <a:prstGeom prst="roundRect">
            <a:avLst>
              <a:gd name="adj" fmla="val 75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048" y="1905000"/>
            <a:ext cx="1163990" cy="1341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SMA Sunny Tripower 10.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2" t="5319" r="12179" b="4356"/>
          <a:stretch/>
        </p:blipFill>
        <p:spPr bwMode="auto">
          <a:xfrm>
            <a:off x="1279877" y="1844262"/>
            <a:ext cx="1132655" cy="1356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UNO-DM-PLUS-Q-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3095" y="1809435"/>
            <a:ext cx="1489568" cy="1489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So hängt alles zusammen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  <p:pic>
        <p:nvPicPr>
          <p:cNvPr id="3" name="Schaubild netzparallel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932688"/>
            <a:ext cx="5475740" cy="3459500"/>
          </a:xfrm>
          <a:prstGeom prst="rect">
            <a:avLst/>
          </a:prstGeom>
        </p:spPr>
      </p:pic>
      <p:sp>
        <p:nvSpPr>
          <p:cNvPr id="4" name="Zeile 1 Kreis"/>
          <p:cNvSpPr/>
          <p:nvPr/>
        </p:nvSpPr>
        <p:spPr>
          <a:xfrm>
            <a:off x="6126480" y="12801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5" name="Zeile 1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780" y="1394460"/>
            <a:ext cx="228600" cy="228600"/>
          </a:xfrm>
          <a:prstGeom prst="rect">
            <a:avLst/>
          </a:prstGeom>
        </p:spPr>
      </p:pic>
      <p:sp>
        <p:nvSpPr>
          <p:cNvPr id="6" name="Zeile 1 Text"/>
          <p:cNvSpPr txBox="1"/>
          <p:nvPr/>
        </p:nvSpPr>
        <p:spPr>
          <a:xfrm>
            <a:off x="6748272" y="1252728"/>
            <a:ext cx="1938528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Windrad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erzeugt den Strom</a:t>
            </a:r>
            <a:endParaRPr lang="en-US" sz="1400" dirty="0"/>
          </a:p>
        </p:txBody>
      </p:sp>
      <p:sp>
        <p:nvSpPr>
          <p:cNvPr id="7" name="Zeile 2 Kreis"/>
          <p:cNvSpPr/>
          <p:nvPr/>
        </p:nvSpPr>
        <p:spPr>
          <a:xfrm>
            <a:off x="6126480" y="23317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8" name="Zeile 2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0780" y="2446020"/>
            <a:ext cx="228600" cy="228600"/>
          </a:xfrm>
          <a:prstGeom prst="rect">
            <a:avLst/>
          </a:prstGeom>
        </p:spPr>
      </p:pic>
      <p:sp>
        <p:nvSpPr>
          <p:cNvPr id="9" name="Zeile 2 Text"/>
          <p:cNvSpPr txBox="1"/>
          <p:nvPr/>
        </p:nvSpPr>
        <p:spPr>
          <a:xfrm>
            <a:off x="6748272" y="2304288"/>
            <a:ext cx="1938528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Wechselrichter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macht ihn netztauglich</a:t>
            </a:r>
            <a:endParaRPr lang="en-US" sz="1400" dirty="0"/>
          </a:p>
        </p:txBody>
      </p:sp>
      <p:sp>
        <p:nvSpPr>
          <p:cNvPr id="10" name="Zeile 3 Kreis"/>
          <p:cNvSpPr/>
          <p:nvPr/>
        </p:nvSpPr>
        <p:spPr>
          <a:xfrm>
            <a:off x="6126480" y="338328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1" name="Zeile 3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0780" y="3497580"/>
            <a:ext cx="228600" cy="228600"/>
          </a:xfrm>
          <a:prstGeom prst="rect">
            <a:avLst/>
          </a:prstGeom>
        </p:spPr>
      </p:pic>
      <p:sp>
        <p:nvSpPr>
          <p:cNvPr id="12" name="Zeile 3 Text"/>
          <p:cNvSpPr txBox="1"/>
          <p:nvPr/>
        </p:nvSpPr>
        <p:spPr>
          <a:xfrm>
            <a:off x="6748272" y="3355848"/>
            <a:ext cx="1938528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Haus &amp; Netz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nutzt ihn selbst oder speist ein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Alles im Blick: die Ertragsübersicht</a:t>
            </a:r>
            <a:endParaRPr lang="en-US" sz="2800" dirty="0"/>
          </a:p>
        </p:txBody>
      </p:sp>
      <p:pic>
        <p:nvPicPr>
          <p:cNvPr id="42" name="Ertragsübersicht" descr="Online-Übersicht mehrerer ANTARIS-Anlagen mit Leistung, Wind, Drehzahl und Tagesertra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33" y="932687"/>
            <a:ext cx="5424181" cy="3266563"/>
          </a:xfrm>
          <a:prstGeom prst="rect">
            <a:avLst/>
          </a:prstGeom>
        </p:spPr>
      </p:pic>
      <p:sp>
        <p:nvSpPr>
          <p:cNvPr id="43" name="Zeile 1 Kreis"/>
          <p:cNvSpPr/>
          <p:nvPr/>
        </p:nvSpPr>
        <p:spPr>
          <a:xfrm>
            <a:off x="5897880" y="109728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44" name="Zeile 1 Ico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80" y="1211580"/>
            <a:ext cx="228600" cy="228600"/>
          </a:xfrm>
          <a:prstGeom prst="rect">
            <a:avLst/>
          </a:prstGeom>
        </p:spPr>
      </p:pic>
      <p:sp>
        <p:nvSpPr>
          <p:cNvPr id="45" name="Zeile 1 Text"/>
          <p:cNvSpPr txBox="1"/>
          <p:nvPr/>
        </p:nvSpPr>
        <p:spPr>
          <a:xfrm>
            <a:off x="6519672" y="1069848"/>
            <a:ext cx="2167128" cy="70408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500" b="1" dirty="0">
                <a:solidFill>
                  <a:schemeClr val="tx2"/>
                </a:solidFill>
              </a:rPr>
              <a:t>Leistung live</a:t>
            </a:r>
          </a:p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Was jede Anlage gerade liefert.</a:t>
            </a:r>
          </a:p>
        </p:txBody>
      </p:sp>
      <p:sp>
        <p:nvSpPr>
          <p:cNvPr id="46" name="Zeile 2 Kreis"/>
          <p:cNvSpPr/>
          <p:nvPr/>
        </p:nvSpPr>
        <p:spPr>
          <a:xfrm>
            <a:off x="5897880" y="187452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47" name="Zeile 2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80" y="1988820"/>
            <a:ext cx="228600" cy="228600"/>
          </a:xfrm>
          <a:prstGeom prst="rect">
            <a:avLst/>
          </a:prstGeom>
        </p:spPr>
      </p:pic>
      <p:sp>
        <p:nvSpPr>
          <p:cNvPr id="48" name="Zeile 2 Text"/>
          <p:cNvSpPr txBox="1"/>
          <p:nvPr/>
        </p:nvSpPr>
        <p:spPr>
          <a:xfrm>
            <a:off x="6519672" y="1847088"/>
            <a:ext cx="2167128" cy="70408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500" b="1" dirty="0">
                <a:solidFill>
                  <a:schemeClr val="tx2"/>
                </a:solidFill>
              </a:rPr>
              <a:t>Wind &amp; Drehzahl</a:t>
            </a:r>
          </a:p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Messwerte in Echtzeit.</a:t>
            </a:r>
          </a:p>
        </p:txBody>
      </p:sp>
      <p:sp>
        <p:nvSpPr>
          <p:cNvPr id="49" name="Zeile 3 Kreis"/>
          <p:cNvSpPr/>
          <p:nvPr/>
        </p:nvSpPr>
        <p:spPr>
          <a:xfrm>
            <a:off x="5897880" y="265176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50" name="Zeile 3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80" y="2766060"/>
            <a:ext cx="228600" cy="228600"/>
          </a:xfrm>
          <a:prstGeom prst="rect">
            <a:avLst/>
          </a:prstGeom>
        </p:spPr>
      </p:pic>
      <p:sp>
        <p:nvSpPr>
          <p:cNvPr id="51" name="Zeile 3 Text"/>
          <p:cNvSpPr txBox="1"/>
          <p:nvPr/>
        </p:nvSpPr>
        <p:spPr>
          <a:xfrm>
            <a:off x="6519672" y="2624328"/>
            <a:ext cx="2167128" cy="70408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500" b="1" dirty="0">
                <a:solidFill>
                  <a:schemeClr val="tx2"/>
                </a:solidFill>
              </a:rPr>
              <a:t>Ertrag heute</a:t>
            </a:r>
          </a:p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Der Tagesverlauf als Kurve.</a:t>
            </a:r>
          </a:p>
        </p:txBody>
      </p:sp>
      <p:sp>
        <p:nvSpPr>
          <p:cNvPr id="52" name="Zeile 4 Kreis"/>
          <p:cNvSpPr/>
          <p:nvPr/>
        </p:nvSpPr>
        <p:spPr>
          <a:xfrm>
            <a:off x="5897880" y="3429000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53" name="Zeile 4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180" y="3543300"/>
            <a:ext cx="228600" cy="228600"/>
          </a:xfrm>
          <a:prstGeom prst="rect">
            <a:avLst/>
          </a:prstGeom>
        </p:spPr>
      </p:pic>
      <p:sp>
        <p:nvSpPr>
          <p:cNvPr id="54" name="Zeile 4 Text"/>
          <p:cNvSpPr txBox="1"/>
          <p:nvPr/>
        </p:nvSpPr>
        <p:spPr>
          <a:xfrm>
            <a:off x="6519672" y="3401568"/>
            <a:ext cx="2167128" cy="70408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500" b="1" dirty="0">
                <a:solidFill>
                  <a:schemeClr val="tx2"/>
                </a:solidFill>
              </a:rPr>
              <a:t>Meldungen</a:t>
            </a:r>
          </a:p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Störungen sofort erkennen.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Sonne + Wind: Strom das ganze Jahr</a:t>
            </a:r>
            <a:endParaRPr lang="en-US" sz="2800" dirty="0"/>
          </a:p>
        </p:txBody>
      </p:sp>
      <p:pic>
        <p:nvPicPr>
          <p:cNvPr id="41" name="Foto Wind" descr="Wi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5840"/>
            <a:ext cx="1417320" cy="1280160"/>
          </a:xfrm>
          <a:prstGeom prst="rect">
            <a:avLst/>
          </a:prstGeom>
        </p:spPr>
      </p:pic>
      <p:sp>
        <p:nvSpPr>
          <p:cNvPr id="42" name="Etikett Wind"/>
          <p:cNvSpPr/>
          <p:nvPr/>
        </p:nvSpPr>
        <p:spPr>
          <a:xfrm>
            <a:off x="658368" y="1901952"/>
            <a:ext cx="1197864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3" name="Etikett Wind Text"/>
          <p:cNvSpPr txBox="1"/>
          <p:nvPr/>
        </p:nvSpPr>
        <p:spPr>
          <a:xfrm>
            <a:off x="658368" y="1901952"/>
            <a:ext cx="1197864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de-DE" sz="1200" b="1" dirty="0">
                <a:solidFill>
                  <a:schemeClr val="accent1"/>
                </a:solidFill>
              </a:rPr>
              <a:t>Wind</a:t>
            </a:r>
          </a:p>
        </p:txBody>
      </p:sp>
      <p:pic>
        <p:nvPicPr>
          <p:cNvPr id="44" name="Foto Sonne" descr="Sonn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1005840"/>
            <a:ext cx="1417320" cy="1280160"/>
          </a:xfrm>
          <a:prstGeom prst="rect">
            <a:avLst/>
          </a:prstGeom>
        </p:spPr>
      </p:pic>
      <p:sp>
        <p:nvSpPr>
          <p:cNvPr id="45" name="Etikett Sonne"/>
          <p:cNvSpPr/>
          <p:nvPr/>
        </p:nvSpPr>
        <p:spPr>
          <a:xfrm>
            <a:off x="2395728" y="1901952"/>
            <a:ext cx="1197864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6" name="Etikett Sonne Text"/>
          <p:cNvSpPr txBox="1"/>
          <p:nvPr/>
        </p:nvSpPr>
        <p:spPr>
          <a:xfrm>
            <a:off x="2395728" y="1901952"/>
            <a:ext cx="1197864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de-DE" sz="1200" b="1" dirty="0">
                <a:solidFill>
                  <a:schemeClr val="accent6"/>
                </a:solidFill>
              </a:rPr>
              <a:t>Sonne</a:t>
            </a:r>
          </a:p>
        </p:txBody>
      </p:sp>
      <p:pic>
        <p:nvPicPr>
          <p:cNvPr id="47" name="Foto Steuerung" descr="Steueru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3360" y="1005840"/>
            <a:ext cx="1417320" cy="1280160"/>
          </a:xfrm>
          <a:prstGeom prst="rect">
            <a:avLst/>
          </a:prstGeom>
        </p:spPr>
      </p:pic>
      <p:sp>
        <p:nvSpPr>
          <p:cNvPr id="48" name="Etikett Steuerung"/>
          <p:cNvSpPr/>
          <p:nvPr/>
        </p:nvSpPr>
        <p:spPr>
          <a:xfrm>
            <a:off x="4133088" y="1901952"/>
            <a:ext cx="1197864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9" name="Etikett Steuerung Text"/>
          <p:cNvSpPr txBox="1"/>
          <p:nvPr/>
        </p:nvSpPr>
        <p:spPr>
          <a:xfrm>
            <a:off x="4133088" y="1901952"/>
            <a:ext cx="1197864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de-DE" sz="1200" b="1" dirty="0">
                <a:solidFill>
                  <a:schemeClr val="tx2"/>
                </a:solidFill>
              </a:rPr>
              <a:t>Steuerung</a:t>
            </a:r>
          </a:p>
        </p:txBody>
      </p:sp>
      <p:pic>
        <p:nvPicPr>
          <p:cNvPr id="50" name="Foto Speicher" descr="Speiche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0720" y="1005840"/>
            <a:ext cx="1417320" cy="1280160"/>
          </a:xfrm>
          <a:prstGeom prst="rect">
            <a:avLst/>
          </a:prstGeom>
        </p:spPr>
      </p:pic>
      <p:sp>
        <p:nvSpPr>
          <p:cNvPr id="51" name="Etikett Speicher"/>
          <p:cNvSpPr/>
          <p:nvPr/>
        </p:nvSpPr>
        <p:spPr>
          <a:xfrm>
            <a:off x="5870448" y="1901952"/>
            <a:ext cx="1197864" cy="2926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" name="Etikett Speicher Text"/>
          <p:cNvSpPr txBox="1"/>
          <p:nvPr/>
        </p:nvSpPr>
        <p:spPr>
          <a:xfrm>
            <a:off x="5870448" y="1901952"/>
            <a:ext cx="1197864" cy="292608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de-DE" sz="1200" b="1" dirty="0">
                <a:solidFill>
                  <a:schemeClr val="accent3"/>
                </a:solidFill>
              </a:rPr>
              <a:t>Speicher</a:t>
            </a:r>
          </a:p>
        </p:txBody>
      </p:sp>
      <p:sp>
        <p:nvSpPr>
          <p:cNvPr id="53" name="Plus"/>
          <p:cNvSpPr txBox="1"/>
          <p:nvPr/>
        </p:nvSpPr>
        <p:spPr>
          <a:xfrm>
            <a:off x="1965960" y="1417320"/>
            <a:ext cx="320040" cy="457200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de-DE" sz="2800" b="1" dirty="0">
                <a:solidFill>
                  <a:schemeClr val="tx2"/>
                </a:solidFill>
              </a:rPr>
              <a:t>+</a:t>
            </a:r>
          </a:p>
        </p:txBody>
      </p:sp>
      <p:sp>
        <p:nvSpPr>
          <p:cNvPr id="54" name="Pfeil"/>
          <p:cNvSpPr/>
          <p:nvPr/>
        </p:nvSpPr>
        <p:spPr>
          <a:xfrm>
            <a:off x="3730752" y="1508760"/>
            <a:ext cx="274320" cy="27432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" name="Pfeil"/>
          <p:cNvSpPr/>
          <p:nvPr/>
        </p:nvSpPr>
        <p:spPr>
          <a:xfrm>
            <a:off x="5468112" y="1508760"/>
            <a:ext cx="274320" cy="27432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6" name="Pfeil"/>
          <p:cNvSpPr/>
          <p:nvPr/>
        </p:nvSpPr>
        <p:spPr>
          <a:xfrm>
            <a:off x="7205472" y="1508760"/>
            <a:ext cx="274320" cy="274320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7" name="Haus Kreis"/>
          <p:cNvSpPr/>
          <p:nvPr/>
        </p:nvSpPr>
        <p:spPr>
          <a:xfrm>
            <a:off x="7543800" y="1115568"/>
            <a:ext cx="868680" cy="86868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58" name="Haus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970" y="1332738"/>
            <a:ext cx="434340" cy="434340"/>
          </a:xfrm>
          <a:prstGeom prst="rect">
            <a:avLst/>
          </a:prstGeom>
        </p:spPr>
      </p:pic>
      <p:sp>
        <p:nvSpPr>
          <p:cNvPr id="59" name="Haus Text"/>
          <p:cNvSpPr txBox="1"/>
          <p:nvPr/>
        </p:nvSpPr>
        <p:spPr>
          <a:xfrm>
            <a:off x="7315200" y="2011680"/>
            <a:ext cx="132588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1200" b="1" dirty="0">
                <a:solidFill>
                  <a:schemeClr val="tx2"/>
                </a:solidFill>
              </a:rPr>
              <a:t>Ihr Haus</a:t>
            </a:r>
          </a:p>
        </p:txBody>
      </p:sp>
      <p:sp>
        <p:nvSpPr>
          <p:cNvPr id="60" name="Karte Jahresverlauf"/>
          <p:cNvSpPr/>
          <p:nvPr/>
        </p:nvSpPr>
        <p:spPr>
          <a:xfrm>
            <a:off x="548640" y="2450592"/>
            <a:ext cx="5715000" cy="169164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1" name="Diagramm Titel"/>
          <p:cNvSpPr txBox="1"/>
          <p:nvPr/>
        </p:nvSpPr>
        <p:spPr>
          <a:xfrm>
            <a:off x="731520" y="2523744"/>
            <a:ext cx="329184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300" b="1" dirty="0">
                <a:solidFill>
                  <a:schemeClr val="tx2"/>
                </a:solidFill>
              </a:rPr>
              <a:t>Wann liefert wer?</a:t>
            </a:r>
            <a:r>
              <a:rPr lang="de-DE" sz="900" dirty="0">
                <a:solidFill>
                  <a:schemeClr val="tx2"/>
                </a:solidFill>
              </a:rPr>
              <a:t>  (schematisch)</a:t>
            </a:r>
          </a:p>
        </p:txBody>
      </p:sp>
      <p:sp>
        <p:nvSpPr>
          <p:cNvPr id="62" name="Legende Wind"/>
          <p:cNvSpPr/>
          <p:nvPr/>
        </p:nvSpPr>
        <p:spPr>
          <a:xfrm>
            <a:off x="4846320" y="2596896"/>
            <a:ext cx="146304" cy="1463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3" name="Legende Wind Text"/>
          <p:cNvSpPr txBox="1"/>
          <p:nvPr/>
        </p:nvSpPr>
        <p:spPr>
          <a:xfrm>
            <a:off x="5047488" y="2542032"/>
            <a:ext cx="45720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1000" dirty="0">
                <a:solidFill>
                  <a:schemeClr val="tx1"/>
                </a:solidFill>
              </a:rPr>
              <a:t>Wind</a:t>
            </a:r>
          </a:p>
        </p:txBody>
      </p:sp>
      <p:sp>
        <p:nvSpPr>
          <p:cNvPr id="64" name="Legende Sonne"/>
          <p:cNvSpPr/>
          <p:nvPr/>
        </p:nvSpPr>
        <p:spPr>
          <a:xfrm>
            <a:off x="5532120" y="2596896"/>
            <a:ext cx="146304" cy="14630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5" name="Legende Sonne Text"/>
          <p:cNvSpPr txBox="1"/>
          <p:nvPr/>
        </p:nvSpPr>
        <p:spPr>
          <a:xfrm>
            <a:off x="5733288" y="2542032"/>
            <a:ext cx="45720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1000" dirty="0">
                <a:solidFill>
                  <a:schemeClr val="tx1"/>
                </a:solidFill>
              </a:rPr>
              <a:t>Sonne</a:t>
            </a:r>
          </a:p>
        </p:txBody>
      </p:sp>
      <p:sp>
        <p:nvSpPr>
          <p:cNvPr id="66" name="Säule Wind 1"/>
          <p:cNvSpPr/>
          <p:nvPr/>
        </p:nvSpPr>
        <p:spPr>
          <a:xfrm>
            <a:off x="777240" y="2981647"/>
            <a:ext cx="137160" cy="8862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7" name="Säule Sonne 1"/>
          <p:cNvSpPr/>
          <p:nvPr/>
        </p:nvSpPr>
        <p:spPr>
          <a:xfrm>
            <a:off x="932688" y="3683274"/>
            <a:ext cx="137160" cy="1846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8" name="Monat 1"/>
          <p:cNvSpPr txBox="1"/>
          <p:nvPr/>
        </p:nvSpPr>
        <p:spPr>
          <a:xfrm>
            <a:off x="73152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69" name="Säule Wind 2"/>
          <p:cNvSpPr/>
          <p:nvPr/>
        </p:nvSpPr>
        <p:spPr>
          <a:xfrm>
            <a:off x="1223010" y="3055503"/>
            <a:ext cx="137160" cy="8124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0" name="Säule Sonne 2"/>
          <p:cNvSpPr/>
          <p:nvPr/>
        </p:nvSpPr>
        <p:spPr>
          <a:xfrm>
            <a:off x="1378458" y="3535563"/>
            <a:ext cx="137160" cy="33234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1" name="Monat 2"/>
          <p:cNvSpPr txBox="1"/>
          <p:nvPr/>
        </p:nvSpPr>
        <p:spPr>
          <a:xfrm>
            <a:off x="117729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F</a:t>
            </a:r>
          </a:p>
        </p:txBody>
      </p:sp>
      <p:sp>
        <p:nvSpPr>
          <p:cNvPr id="72" name="Säule Wind 3"/>
          <p:cNvSpPr/>
          <p:nvPr/>
        </p:nvSpPr>
        <p:spPr>
          <a:xfrm>
            <a:off x="1668780" y="3129358"/>
            <a:ext cx="137160" cy="7385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3" name="Säule Sonne 3"/>
          <p:cNvSpPr/>
          <p:nvPr/>
        </p:nvSpPr>
        <p:spPr>
          <a:xfrm>
            <a:off x="1824228" y="3277069"/>
            <a:ext cx="137160" cy="5908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4" name="Monat 3"/>
          <p:cNvSpPr txBox="1"/>
          <p:nvPr/>
        </p:nvSpPr>
        <p:spPr>
          <a:xfrm>
            <a:off x="162306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M</a:t>
            </a:r>
          </a:p>
        </p:txBody>
      </p:sp>
      <p:sp>
        <p:nvSpPr>
          <p:cNvPr id="75" name="Säule Wind 4"/>
          <p:cNvSpPr/>
          <p:nvPr/>
        </p:nvSpPr>
        <p:spPr>
          <a:xfrm>
            <a:off x="2114550" y="3313997"/>
            <a:ext cx="137160" cy="5539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6" name="Säule Sonne 4"/>
          <p:cNvSpPr/>
          <p:nvPr/>
        </p:nvSpPr>
        <p:spPr>
          <a:xfrm>
            <a:off x="2269998" y="3018575"/>
            <a:ext cx="137160" cy="8493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7" name="Monat 4"/>
          <p:cNvSpPr txBox="1"/>
          <p:nvPr/>
        </p:nvSpPr>
        <p:spPr>
          <a:xfrm>
            <a:off x="206883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A</a:t>
            </a:r>
          </a:p>
        </p:txBody>
      </p:sp>
      <p:sp>
        <p:nvSpPr>
          <p:cNvPr id="78" name="Säule Wind 5"/>
          <p:cNvSpPr/>
          <p:nvPr/>
        </p:nvSpPr>
        <p:spPr>
          <a:xfrm>
            <a:off x="2560320" y="3387852"/>
            <a:ext cx="137160" cy="4800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9" name="Säule Sonne 5"/>
          <p:cNvSpPr/>
          <p:nvPr/>
        </p:nvSpPr>
        <p:spPr>
          <a:xfrm>
            <a:off x="2715768" y="2907792"/>
            <a:ext cx="137160" cy="9601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0" name="Monat 5"/>
          <p:cNvSpPr txBox="1"/>
          <p:nvPr/>
        </p:nvSpPr>
        <p:spPr>
          <a:xfrm>
            <a:off x="251460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M</a:t>
            </a:r>
          </a:p>
        </p:txBody>
      </p:sp>
      <p:sp>
        <p:nvSpPr>
          <p:cNvPr id="81" name="Säule Wind 6"/>
          <p:cNvSpPr/>
          <p:nvPr/>
        </p:nvSpPr>
        <p:spPr>
          <a:xfrm>
            <a:off x="3006090" y="3461707"/>
            <a:ext cx="137160" cy="406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2" name="Säule Sonne 6"/>
          <p:cNvSpPr/>
          <p:nvPr/>
        </p:nvSpPr>
        <p:spPr>
          <a:xfrm>
            <a:off x="3161538" y="2907792"/>
            <a:ext cx="137160" cy="9601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3" name="Monat 6"/>
          <p:cNvSpPr txBox="1"/>
          <p:nvPr/>
        </p:nvSpPr>
        <p:spPr>
          <a:xfrm>
            <a:off x="296037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84" name="Säule Wind 7"/>
          <p:cNvSpPr/>
          <p:nvPr/>
        </p:nvSpPr>
        <p:spPr>
          <a:xfrm>
            <a:off x="3451860" y="3461707"/>
            <a:ext cx="137160" cy="406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5" name="Säule Sonne 7"/>
          <p:cNvSpPr/>
          <p:nvPr/>
        </p:nvSpPr>
        <p:spPr>
          <a:xfrm>
            <a:off x="3607308" y="2907792"/>
            <a:ext cx="137160" cy="9601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6" name="Monat 7"/>
          <p:cNvSpPr txBox="1"/>
          <p:nvPr/>
        </p:nvSpPr>
        <p:spPr>
          <a:xfrm>
            <a:off x="340614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J</a:t>
            </a:r>
          </a:p>
        </p:txBody>
      </p:sp>
      <p:sp>
        <p:nvSpPr>
          <p:cNvPr id="87" name="Säule Wind 8"/>
          <p:cNvSpPr/>
          <p:nvPr/>
        </p:nvSpPr>
        <p:spPr>
          <a:xfrm>
            <a:off x="3897630" y="3461707"/>
            <a:ext cx="137160" cy="406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8" name="Säule Sonne 8"/>
          <p:cNvSpPr/>
          <p:nvPr/>
        </p:nvSpPr>
        <p:spPr>
          <a:xfrm>
            <a:off x="4053078" y="3018575"/>
            <a:ext cx="137160" cy="84933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9" name="Monat 8"/>
          <p:cNvSpPr txBox="1"/>
          <p:nvPr/>
        </p:nvSpPr>
        <p:spPr>
          <a:xfrm>
            <a:off x="385191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A</a:t>
            </a:r>
          </a:p>
        </p:txBody>
      </p:sp>
      <p:sp>
        <p:nvSpPr>
          <p:cNvPr id="90" name="Säule Wind 9"/>
          <p:cNvSpPr/>
          <p:nvPr/>
        </p:nvSpPr>
        <p:spPr>
          <a:xfrm>
            <a:off x="4343400" y="3350924"/>
            <a:ext cx="137160" cy="5169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1" name="Säule Sonne 9"/>
          <p:cNvSpPr/>
          <p:nvPr/>
        </p:nvSpPr>
        <p:spPr>
          <a:xfrm>
            <a:off x="4498848" y="3203214"/>
            <a:ext cx="137160" cy="66469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2" name="Monat 9"/>
          <p:cNvSpPr txBox="1"/>
          <p:nvPr/>
        </p:nvSpPr>
        <p:spPr>
          <a:xfrm>
            <a:off x="429768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S</a:t>
            </a:r>
          </a:p>
        </p:txBody>
      </p:sp>
      <p:sp>
        <p:nvSpPr>
          <p:cNvPr id="93" name="Säule Wind 10"/>
          <p:cNvSpPr/>
          <p:nvPr/>
        </p:nvSpPr>
        <p:spPr>
          <a:xfrm>
            <a:off x="4789170" y="3203214"/>
            <a:ext cx="137160" cy="6646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4" name="Säule Sonne 10"/>
          <p:cNvSpPr/>
          <p:nvPr/>
        </p:nvSpPr>
        <p:spPr>
          <a:xfrm>
            <a:off x="4944618" y="3424780"/>
            <a:ext cx="137160" cy="44313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5" name="Monat 10"/>
          <p:cNvSpPr txBox="1"/>
          <p:nvPr/>
        </p:nvSpPr>
        <p:spPr>
          <a:xfrm>
            <a:off x="474345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O</a:t>
            </a:r>
          </a:p>
        </p:txBody>
      </p:sp>
      <p:sp>
        <p:nvSpPr>
          <p:cNvPr id="96" name="Säule Wind 11"/>
          <p:cNvSpPr/>
          <p:nvPr/>
        </p:nvSpPr>
        <p:spPr>
          <a:xfrm>
            <a:off x="5234940" y="3129358"/>
            <a:ext cx="137160" cy="7385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7" name="Säule Sonne 11"/>
          <p:cNvSpPr/>
          <p:nvPr/>
        </p:nvSpPr>
        <p:spPr>
          <a:xfrm>
            <a:off x="5390388" y="3646346"/>
            <a:ext cx="137160" cy="2215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8" name="Monat 11"/>
          <p:cNvSpPr txBox="1"/>
          <p:nvPr/>
        </p:nvSpPr>
        <p:spPr>
          <a:xfrm>
            <a:off x="518922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N</a:t>
            </a:r>
          </a:p>
        </p:txBody>
      </p:sp>
      <p:sp>
        <p:nvSpPr>
          <p:cNvPr id="99" name="Säule Wind 12"/>
          <p:cNvSpPr/>
          <p:nvPr/>
        </p:nvSpPr>
        <p:spPr>
          <a:xfrm>
            <a:off x="5680710" y="3055503"/>
            <a:ext cx="137160" cy="8124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0" name="Säule Sonne 12"/>
          <p:cNvSpPr/>
          <p:nvPr/>
        </p:nvSpPr>
        <p:spPr>
          <a:xfrm>
            <a:off x="5836158" y="3720201"/>
            <a:ext cx="137160" cy="14771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1" name="Monat 12"/>
          <p:cNvSpPr txBox="1"/>
          <p:nvPr/>
        </p:nvSpPr>
        <p:spPr>
          <a:xfrm>
            <a:off x="5634990" y="3895344"/>
            <a:ext cx="384048" cy="201168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de-DE" sz="900" dirty="0">
                <a:solidFill>
                  <a:schemeClr val="tx2"/>
                </a:solidFill>
              </a:rPr>
              <a:t>D</a:t>
            </a:r>
          </a:p>
        </p:txBody>
      </p:sp>
      <p:sp>
        <p:nvSpPr>
          <p:cNvPr id="102" name="Grundlinie"/>
          <p:cNvSpPr/>
          <p:nvPr/>
        </p:nvSpPr>
        <p:spPr>
          <a:xfrm>
            <a:off x="685800" y="3867912"/>
            <a:ext cx="5440680" cy="137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3" name="Zeile 1 Kreis"/>
          <p:cNvSpPr/>
          <p:nvPr/>
        </p:nvSpPr>
        <p:spPr>
          <a:xfrm>
            <a:off x="6446520" y="2487168"/>
            <a:ext cx="457200" cy="4572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104" name="Zeile 1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0820" y="2601468"/>
            <a:ext cx="228600" cy="228600"/>
          </a:xfrm>
          <a:prstGeom prst="rect">
            <a:avLst/>
          </a:prstGeom>
        </p:spPr>
      </p:pic>
      <p:sp>
        <p:nvSpPr>
          <p:cNvPr id="105" name="Zeile 1 Text"/>
          <p:cNvSpPr txBox="1"/>
          <p:nvPr/>
        </p:nvSpPr>
        <p:spPr>
          <a:xfrm>
            <a:off x="7068312" y="2459736"/>
            <a:ext cx="1664208" cy="49377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de-DE" sz="1500" b="1" dirty="0">
                <a:solidFill>
                  <a:schemeClr val="tx2"/>
                </a:solidFill>
              </a:rPr>
              <a:t>Sommer</a:t>
            </a:r>
          </a:p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Die Sonne liefert den Großteil.</a:t>
            </a:r>
          </a:p>
        </p:txBody>
      </p:sp>
      <p:sp>
        <p:nvSpPr>
          <p:cNvPr id="106" name="Zeile 2 Kreis"/>
          <p:cNvSpPr/>
          <p:nvPr/>
        </p:nvSpPr>
        <p:spPr>
          <a:xfrm>
            <a:off x="6446520" y="3054096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107" name="Zeile 2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820" y="3168396"/>
            <a:ext cx="228600" cy="228600"/>
          </a:xfrm>
          <a:prstGeom prst="rect">
            <a:avLst/>
          </a:prstGeom>
        </p:spPr>
      </p:pic>
      <p:sp>
        <p:nvSpPr>
          <p:cNvPr id="108" name="Zeile 2 Text"/>
          <p:cNvSpPr txBox="1"/>
          <p:nvPr/>
        </p:nvSpPr>
        <p:spPr>
          <a:xfrm>
            <a:off x="7068312" y="3026664"/>
            <a:ext cx="1664208" cy="49377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de-DE" sz="1500" b="1" dirty="0">
                <a:solidFill>
                  <a:schemeClr val="tx2"/>
                </a:solidFill>
              </a:rPr>
              <a:t>Winter</a:t>
            </a:r>
          </a:p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Der Wind übernimmt – auch nachts.</a:t>
            </a:r>
          </a:p>
        </p:txBody>
      </p:sp>
      <p:sp>
        <p:nvSpPr>
          <p:cNvPr id="109" name="Zeile 3 Kreis"/>
          <p:cNvSpPr/>
          <p:nvPr/>
        </p:nvSpPr>
        <p:spPr>
          <a:xfrm>
            <a:off x="6446520" y="3621024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110" name="Zeile 3 Icon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0820" y="3735324"/>
            <a:ext cx="228600" cy="228600"/>
          </a:xfrm>
          <a:prstGeom prst="rect">
            <a:avLst/>
          </a:prstGeom>
        </p:spPr>
      </p:pic>
      <p:sp>
        <p:nvSpPr>
          <p:cNvPr id="111" name="Zeile 3 Text"/>
          <p:cNvSpPr txBox="1"/>
          <p:nvPr/>
        </p:nvSpPr>
        <p:spPr>
          <a:xfrm>
            <a:off x="7068312" y="3634740"/>
            <a:ext cx="1664208" cy="493776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de-DE" sz="1500" b="1" dirty="0">
                <a:solidFill>
                  <a:schemeClr val="tx2"/>
                </a:solidFill>
              </a:rPr>
              <a:t>Zusammen</a:t>
            </a:r>
          </a:p>
          <a:p>
            <a:pPr marL="0" indent="0" algn="l">
              <a:buNone/>
            </a:pPr>
            <a:r>
              <a:rPr lang="de-DE" sz="1300" dirty="0">
                <a:solidFill>
                  <a:schemeClr val="tx1"/>
                </a:solidFill>
              </a:rPr>
              <a:t>Speicher gleicht aus – Strom rund ums Jahr.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Mehr Wind, viel mehr Strom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  <p:pic>
        <p:nvPicPr>
          <p:cNvPr id="3" name="Turbinenkennlinie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6772" y="1088194"/>
            <a:ext cx="3650029" cy="2084774"/>
          </a:xfrm>
          <a:prstGeom prst="rect">
            <a:avLst/>
          </a:prstGeom>
        </p:spPr>
      </p:pic>
      <p:sp>
        <p:nvSpPr>
          <p:cNvPr id="4" name="Kennlinie Merksatz"/>
          <p:cNvSpPr/>
          <p:nvPr/>
        </p:nvSpPr>
        <p:spPr>
          <a:xfrm>
            <a:off x="5834689" y="3363567"/>
            <a:ext cx="2299687" cy="1089313"/>
          </a:xfrm>
          <a:prstGeom prst="roundRect">
            <a:avLst>
              <a:gd name="adj" fmla="val 6857"/>
            </a:avLst>
          </a:prstGeom>
          <a:solidFill>
            <a:schemeClr val="tx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2"/>
          <p:cNvSpPr txBox="1"/>
          <p:nvPr/>
        </p:nvSpPr>
        <p:spPr>
          <a:xfrm>
            <a:off x="6040575" y="3280550"/>
            <a:ext cx="2029735" cy="12553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Doppelt so viel Wind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≈ 8-fache Leistung</a:t>
            </a:r>
            <a:endParaRPr lang="en-US" sz="16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65" y="1088194"/>
            <a:ext cx="4783628" cy="26928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Die ANTARIS 7.5 auf einen Blick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  <p:sp>
        <p:nvSpPr>
          <p:cNvPr id="3" name="Steckbrief 1"/>
          <p:cNvSpPr/>
          <p:nvPr/>
        </p:nvSpPr>
        <p:spPr>
          <a:xfrm>
            <a:off x="457200" y="1097280"/>
            <a:ext cx="26060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 txBox="1"/>
          <p:nvPr/>
        </p:nvSpPr>
        <p:spPr>
          <a:xfrm>
            <a:off x="685800" y="128016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7,5</a:t>
            </a:r>
            <a:r>
              <a:rPr lang="en-US" sz="1600" b="1" dirty="0">
                <a:solidFill>
                  <a:schemeClr val="accent1"/>
                </a:solidFill>
              </a:rPr>
              <a:t> kW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1031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Leistungsklasse</a:t>
            </a:r>
            <a:endParaRPr lang="en-US" sz="1300" dirty="0"/>
          </a:p>
        </p:txBody>
      </p:sp>
      <p:sp>
        <p:nvSpPr>
          <p:cNvPr id="6" name="Steckbrief 2"/>
          <p:cNvSpPr/>
          <p:nvPr/>
        </p:nvSpPr>
        <p:spPr>
          <a:xfrm>
            <a:off x="3268980" y="1097280"/>
            <a:ext cx="26060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7" name="Text 5"/>
          <p:cNvSpPr txBox="1"/>
          <p:nvPr/>
        </p:nvSpPr>
        <p:spPr>
          <a:xfrm>
            <a:off x="3497580" y="128016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5,30</a:t>
            </a:r>
            <a:r>
              <a:rPr lang="en-US" sz="1600" b="1" dirty="0">
                <a:solidFill>
                  <a:schemeClr val="accent1"/>
                </a:solidFill>
              </a:rPr>
              <a:t> m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3497580" y="21031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Rotordurchmesser</a:t>
            </a:r>
            <a:endParaRPr lang="en-US" sz="1300" dirty="0"/>
          </a:p>
        </p:txBody>
      </p:sp>
      <p:sp>
        <p:nvSpPr>
          <p:cNvPr id="9" name="Steckbrief 3"/>
          <p:cNvSpPr/>
          <p:nvPr/>
        </p:nvSpPr>
        <p:spPr>
          <a:xfrm>
            <a:off x="6080760" y="1097280"/>
            <a:ext cx="26060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 txBox="1"/>
          <p:nvPr/>
        </p:nvSpPr>
        <p:spPr>
          <a:xfrm>
            <a:off x="6309360" y="128016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0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309360" y="210312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Getriebe – weniger Verschleiß</a:t>
            </a:r>
            <a:endParaRPr lang="en-US" sz="1300" dirty="0"/>
          </a:p>
        </p:txBody>
      </p:sp>
      <p:sp>
        <p:nvSpPr>
          <p:cNvPr id="12" name="Steckbrief 4"/>
          <p:cNvSpPr/>
          <p:nvPr/>
        </p:nvSpPr>
        <p:spPr>
          <a:xfrm>
            <a:off x="457200" y="2880360"/>
            <a:ext cx="2606040" cy="1600200"/>
          </a:xfrm>
          <a:prstGeom prst="roundRect">
            <a:avLst>
              <a:gd name="adj" fmla="val 6857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Text 11"/>
          <p:cNvSpPr txBox="1"/>
          <p:nvPr/>
        </p:nvSpPr>
        <p:spPr>
          <a:xfrm>
            <a:off x="685800" y="306324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350</a:t>
            </a:r>
            <a:r>
              <a:rPr lang="en-US" sz="1600" b="1" dirty="0">
                <a:solidFill>
                  <a:schemeClr val="accent2"/>
                </a:solidFill>
              </a:rPr>
              <a:t> U/min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685800" y="38862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höchste Drehzahl im Betrieb</a:t>
            </a:r>
            <a:endParaRPr lang="en-US" sz="1300" dirty="0"/>
          </a:p>
        </p:txBody>
      </p:sp>
      <p:sp>
        <p:nvSpPr>
          <p:cNvPr id="15" name="Steckbrief 5"/>
          <p:cNvSpPr/>
          <p:nvPr/>
        </p:nvSpPr>
        <p:spPr>
          <a:xfrm>
            <a:off x="3268980" y="2880360"/>
            <a:ext cx="2606040" cy="1600200"/>
          </a:xfrm>
          <a:prstGeom prst="roundRect">
            <a:avLst>
              <a:gd name="adj" fmla="val 6857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6" name="Text 14"/>
          <p:cNvSpPr txBox="1"/>
          <p:nvPr/>
        </p:nvSpPr>
        <p:spPr>
          <a:xfrm>
            <a:off x="3497580" y="306324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440</a:t>
            </a:r>
            <a:r>
              <a:rPr lang="en-US" sz="1600" b="1" dirty="0">
                <a:solidFill>
                  <a:schemeClr val="accent2"/>
                </a:solidFill>
              </a:rPr>
              <a:t> U/min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3497580" y="38862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hier schaltet die Elektronik ab</a:t>
            </a:r>
            <a:endParaRPr lang="en-US" sz="1300" dirty="0"/>
          </a:p>
        </p:txBody>
      </p:sp>
      <p:sp>
        <p:nvSpPr>
          <p:cNvPr id="18" name="Steckbrief 6"/>
          <p:cNvSpPr/>
          <p:nvPr/>
        </p:nvSpPr>
        <p:spPr>
          <a:xfrm>
            <a:off x="6080760" y="2880360"/>
            <a:ext cx="2606040" cy="1600200"/>
          </a:xfrm>
          <a:prstGeom prst="roundRect">
            <a:avLst>
              <a:gd name="adj" fmla="val 6857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9" name="Text 17"/>
          <p:cNvSpPr txBox="1"/>
          <p:nvPr/>
        </p:nvSpPr>
        <p:spPr>
          <a:xfrm>
            <a:off x="6309360" y="306324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12min.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309360" y="38862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danach startet sie von selbst neu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body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marL="0" indent="0">
              <a:buNone/>
            </a:pPr>
            <a:r>
              <a:rPr lang="en-US" sz="7200" b="1" dirty="0">
                <a:solidFill>
                  <a:schemeClr val="accent2"/>
                </a:solidFill>
              </a:rPr>
              <a:t>05</a:t>
            </a:r>
            <a:endParaRPr lang="en-US" sz="7200" dirty="0"/>
          </a:p>
        </p:txBody>
      </p:sp>
      <p:sp>
        <p:nvSpPr>
          <p:cNvPr id="3" name="Text 0"/>
          <p:cNvSpPr>
            <a:spLocks noGrp="1"/>
          </p:cNvSpPr>
          <p:nvPr>
            <p:ph type="title" idx="101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bg1"/>
                </a:solidFill>
              </a:rPr>
              <a:t>Masten &amp; Projekte weltweit</a:t>
            </a:r>
            <a:endParaRPr lang="en-US" sz="4000" dirty="0"/>
          </a:p>
        </p:txBody>
      </p:sp>
      <p:sp>
        <p:nvSpPr>
          <p:cNvPr id="4" name="Text 0"/>
          <p:cNvSpPr>
            <a:spLocks noGrp="1"/>
          </p:cNvSpPr>
          <p:nvPr>
            <p:ph type="body" idx="102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3"/>
                </a:solidFill>
              </a:rPr>
              <a:t>Worauf die ANTARIS steht – und wo sie schon überall läuft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Hoch hinaus: Masten bis 30 m</a:t>
            </a:r>
            <a:endParaRPr lang="en-US" sz="2800" dirty="0"/>
          </a:p>
        </p:txBody>
      </p:sp>
      <p:pic>
        <p:nvPicPr>
          <p:cNvPr id="41" name="Foto Gittermast" descr="Gittermas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1188720" cy="1645920"/>
          </a:xfrm>
          <a:prstGeom prst="rect">
            <a:avLst/>
          </a:prstGeom>
        </p:spPr>
      </p:pic>
      <p:sp>
        <p:nvSpPr>
          <p:cNvPr id="42" name="Gittermast Name"/>
          <p:cNvSpPr txBox="1"/>
          <p:nvPr/>
        </p:nvSpPr>
        <p:spPr>
          <a:xfrm>
            <a:off x="457200" y="2816352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300" b="1" dirty="0">
                <a:solidFill>
                  <a:schemeClr val="tx2"/>
                </a:solidFill>
              </a:rPr>
              <a:t>Gittermast</a:t>
            </a:r>
          </a:p>
        </p:txBody>
      </p:sp>
      <p:sp>
        <p:nvSpPr>
          <p:cNvPr id="43" name="Gittermast Beschreibung"/>
          <p:cNvSpPr txBox="1"/>
          <p:nvPr/>
        </p:nvSpPr>
        <p:spPr>
          <a:xfrm>
            <a:off x="457200" y="3108960"/>
            <a:ext cx="1188720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000" dirty="0">
                <a:solidFill>
                  <a:schemeClr val="tx1"/>
                </a:solidFill>
              </a:rPr>
              <a:t>Stabil – auf Wunsch mit Werbefläche.</a:t>
            </a:r>
          </a:p>
        </p:txBody>
      </p:sp>
      <p:pic>
        <p:nvPicPr>
          <p:cNvPr id="44" name="Foto Rohrmast" descr="Rohrmas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7360" y="1097280"/>
            <a:ext cx="1188720" cy="1645920"/>
          </a:xfrm>
          <a:prstGeom prst="rect">
            <a:avLst/>
          </a:prstGeom>
        </p:spPr>
      </p:pic>
      <p:sp>
        <p:nvSpPr>
          <p:cNvPr id="45" name="Rohrmast Name"/>
          <p:cNvSpPr txBox="1"/>
          <p:nvPr/>
        </p:nvSpPr>
        <p:spPr>
          <a:xfrm>
            <a:off x="1737360" y="2816352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300" b="1" dirty="0">
                <a:solidFill>
                  <a:schemeClr val="tx2"/>
                </a:solidFill>
              </a:rPr>
              <a:t>Rohrmast</a:t>
            </a:r>
          </a:p>
        </p:txBody>
      </p:sp>
      <p:sp>
        <p:nvSpPr>
          <p:cNvPr id="46" name="Rohrmast Beschreibung"/>
          <p:cNvSpPr txBox="1"/>
          <p:nvPr/>
        </p:nvSpPr>
        <p:spPr>
          <a:xfrm>
            <a:off x="1737360" y="3108960"/>
            <a:ext cx="1188720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000" dirty="0">
                <a:solidFill>
                  <a:schemeClr val="tx1"/>
                </a:solidFill>
              </a:rPr>
              <a:t>Schlank und unauffällig.</a:t>
            </a:r>
          </a:p>
        </p:txBody>
      </p:sp>
      <p:pic>
        <p:nvPicPr>
          <p:cNvPr id="47" name="Foto Kippmast" descr="Kippmas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7520" y="1097280"/>
            <a:ext cx="1188720" cy="1645920"/>
          </a:xfrm>
          <a:prstGeom prst="rect">
            <a:avLst/>
          </a:prstGeom>
        </p:spPr>
      </p:pic>
      <p:sp>
        <p:nvSpPr>
          <p:cNvPr id="48" name="Kippmast Name"/>
          <p:cNvSpPr txBox="1"/>
          <p:nvPr/>
        </p:nvSpPr>
        <p:spPr>
          <a:xfrm>
            <a:off x="3017520" y="2816352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300" b="1" dirty="0">
                <a:solidFill>
                  <a:schemeClr val="tx2"/>
                </a:solidFill>
              </a:rPr>
              <a:t>Kippmast</a:t>
            </a:r>
          </a:p>
        </p:txBody>
      </p:sp>
      <p:sp>
        <p:nvSpPr>
          <p:cNvPr id="49" name="Kippmast Beschreibung"/>
          <p:cNvSpPr txBox="1"/>
          <p:nvPr/>
        </p:nvSpPr>
        <p:spPr>
          <a:xfrm>
            <a:off x="3017520" y="3108960"/>
            <a:ext cx="1188720" cy="59436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000" dirty="0">
                <a:solidFill>
                  <a:schemeClr val="tx1"/>
                </a:solidFill>
              </a:rPr>
              <a:t>Bis 12 m: zum Warten einfach umlegen.</a:t>
            </a:r>
          </a:p>
        </p:txBody>
      </p:sp>
      <p:sp>
        <p:nvSpPr>
          <p:cNvPr id="50" name="Karte Höhen"/>
          <p:cNvSpPr/>
          <p:nvPr/>
        </p:nvSpPr>
        <p:spPr>
          <a:xfrm>
            <a:off x="4480560" y="1097280"/>
            <a:ext cx="4206240" cy="260604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" name="Höhen Titel"/>
          <p:cNvSpPr txBox="1"/>
          <p:nvPr/>
        </p:nvSpPr>
        <p:spPr>
          <a:xfrm>
            <a:off x="4663440" y="1188720"/>
            <a:ext cx="3840480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400" b="1" dirty="0">
                <a:solidFill>
                  <a:schemeClr val="tx2"/>
                </a:solidFill>
              </a:rPr>
              <a:t>Verfügbare Masthöhen</a:t>
            </a:r>
            <a:r>
              <a:rPr lang="de-DE" sz="1100" dirty="0">
                <a:solidFill>
                  <a:schemeClr val="tx2"/>
                </a:solidFill>
              </a:rPr>
              <a:t>  in Metern</a:t>
            </a:r>
          </a:p>
        </p:txBody>
      </p:sp>
      <p:sp>
        <p:nvSpPr>
          <p:cNvPr id="52" name="Säule 7.0 m"/>
          <p:cNvSpPr/>
          <p:nvPr/>
        </p:nvSpPr>
        <p:spPr>
          <a:xfrm>
            <a:off x="4709160" y="3041904"/>
            <a:ext cx="274320" cy="341376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" name="Wert 7.0 m"/>
          <p:cNvSpPr txBox="1"/>
          <p:nvPr/>
        </p:nvSpPr>
        <p:spPr>
          <a:xfrm>
            <a:off x="4572000" y="2795016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lang="de-DE" sz="1100" b="1" dirty="0">
                <a:solidFill>
                  <a:schemeClr val="tx2"/>
                </a:solidFill>
              </a:rPr>
              <a:t>7</a:t>
            </a:r>
          </a:p>
        </p:txBody>
      </p:sp>
      <p:sp>
        <p:nvSpPr>
          <p:cNvPr id="54" name="Säule 9.2 m"/>
          <p:cNvSpPr/>
          <p:nvPr/>
        </p:nvSpPr>
        <p:spPr>
          <a:xfrm>
            <a:off x="5193792" y="2934614"/>
            <a:ext cx="274320" cy="448666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" name="Wert 9.2 m"/>
          <p:cNvSpPr txBox="1"/>
          <p:nvPr/>
        </p:nvSpPr>
        <p:spPr>
          <a:xfrm>
            <a:off x="5056632" y="2687726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lang="de-DE" sz="1100" b="1" dirty="0">
                <a:solidFill>
                  <a:schemeClr val="tx2"/>
                </a:solidFill>
              </a:rPr>
              <a:t>9,2</a:t>
            </a:r>
          </a:p>
        </p:txBody>
      </p:sp>
      <p:sp>
        <p:nvSpPr>
          <p:cNvPr id="56" name="Säule 12 m"/>
          <p:cNvSpPr/>
          <p:nvPr/>
        </p:nvSpPr>
        <p:spPr>
          <a:xfrm>
            <a:off x="5678424" y="2798064"/>
            <a:ext cx="274320" cy="585216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7" name="Wert 12 m"/>
          <p:cNvSpPr txBox="1"/>
          <p:nvPr/>
        </p:nvSpPr>
        <p:spPr>
          <a:xfrm>
            <a:off x="5541264" y="2551176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lang="de-DE" sz="1100" b="1" dirty="0">
                <a:solidFill>
                  <a:schemeClr val="tx2"/>
                </a:solidFill>
              </a:rPr>
              <a:t>12</a:t>
            </a:r>
          </a:p>
        </p:txBody>
      </p:sp>
      <p:sp>
        <p:nvSpPr>
          <p:cNvPr id="58" name="Säule 15 m"/>
          <p:cNvSpPr/>
          <p:nvPr/>
        </p:nvSpPr>
        <p:spPr>
          <a:xfrm>
            <a:off x="6163056" y="2651760"/>
            <a:ext cx="274320" cy="731520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9" name="Wert 15 m"/>
          <p:cNvSpPr txBox="1"/>
          <p:nvPr/>
        </p:nvSpPr>
        <p:spPr>
          <a:xfrm>
            <a:off x="6025896" y="240487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lang="de-DE" sz="1100" b="1" dirty="0">
                <a:solidFill>
                  <a:schemeClr val="tx2"/>
                </a:solidFill>
              </a:rPr>
              <a:t>15</a:t>
            </a:r>
          </a:p>
        </p:txBody>
      </p:sp>
      <p:sp>
        <p:nvSpPr>
          <p:cNvPr id="60" name="Säule 18 m"/>
          <p:cNvSpPr/>
          <p:nvPr/>
        </p:nvSpPr>
        <p:spPr>
          <a:xfrm>
            <a:off x="6647688" y="2505456"/>
            <a:ext cx="274320" cy="87782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1" name="Wert 18 m"/>
          <p:cNvSpPr txBox="1"/>
          <p:nvPr/>
        </p:nvSpPr>
        <p:spPr>
          <a:xfrm>
            <a:off x="6510528" y="2258568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lang="de-DE" sz="1100" b="1" dirty="0">
                <a:solidFill>
                  <a:schemeClr val="tx2"/>
                </a:solidFill>
              </a:rPr>
              <a:t>18</a:t>
            </a:r>
          </a:p>
        </p:txBody>
      </p:sp>
      <p:sp>
        <p:nvSpPr>
          <p:cNvPr id="62" name="Säule 21 m"/>
          <p:cNvSpPr/>
          <p:nvPr/>
        </p:nvSpPr>
        <p:spPr>
          <a:xfrm>
            <a:off x="7132320" y="2359152"/>
            <a:ext cx="274320" cy="1024128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3" name="Wert 21 m"/>
          <p:cNvSpPr txBox="1"/>
          <p:nvPr/>
        </p:nvSpPr>
        <p:spPr>
          <a:xfrm>
            <a:off x="6995160" y="2112264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lang="de-DE" sz="1100" b="1" dirty="0">
                <a:solidFill>
                  <a:schemeClr val="tx2"/>
                </a:solidFill>
              </a:rPr>
              <a:t>21</a:t>
            </a:r>
          </a:p>
        </p:txBody>
      </p:sp>
      <p:sp>
        <p:nvSpPr>
          <p:cNvPr id="64" name="Säule 24 m"/>
          <p:cNvSpPr/>
          <p:nvPr/>
        </p:nvSpPr>
        <p:spPr>
          <a:xfrm>
            <a:off x="7616952" y="2212848"/>
            <a:ext cx="274320" cy="1170432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5" name="Wert 24 m"/>
          <p:cNvSpPr txBox="1"/>
          <p:nvPr/>
        </p:nvSpPr>
        <p:spPr>
          <a:xfrm>
            <a:off x="7479792" y="1965960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lang="de-DE" sz="1100" b="1" dirty="0">
                <a:solidFill>
                  <a:schemeClr val="tx2"/>
                </a:solidFill>
              </a:rPr>
              <a:t>24</a:t>
            </a:r>
          </a:p>
        </p:txBody>
      </p:sp>
      <p:sp>
        <p:nvSpPr>
          <p:cNvPr id="66" name="Säule 30 m"/>
          <p:cNvSpPr/>
          <p:nvPr/>
        </p:nvSpPr>
        <p:spPr>
          <a:xfrm>
            <a:off x="8101584" y="1920240"/>
            <a:ext cx="274320" cy="1463040"/>
          </a:xfrm>
          <a:prstGeom prst="roundRect">
            <a:avLst>
              <a:gd name="adj" fmla="val 30000"/>
            </a:avLst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7" name="Wert 30 m"/>
          <p:cNvSpPr txBox="1"/>
          <p:nvPr/>
        </p:nvSpPr>
        <p:spPr>
          <a:xfrm>
            <a:off x="7964424" y="1673352"/>
            <a:ext cx="548640" cy="228600"/>
          </a:xfrm>
          <a:prstGeom prst="rect">
            <a:avLst/>
          </a:prstGeom>
          <a:noFill/>
        </p:spPr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lang="de-DE" sz="1100" b="1" dirty="0">
                <a:solidFill>
                  <a:schemeClr val="accent2"/>
                </a:solidFill>
              </a:rPr>
              <a:t>30</a:t>
            </a:r>
          </a:p>
        </p:txBody>
      </p:sp>
      <p:sp>
        <p:nvSpPr>
          <p:cNvPr id="68" name="Grundlinie"/>
          <p:cNvSpPr/>
          <p:nvPr/>
        </p:nvSpPr>
        <p:spPr>
          <a:xfrm>
            <a:off x="4663440" y="3383280"/>
            <a:ext cx="3840480" cy="182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9" name="Höhen Hinweis"/>
          <p:cNvSpPr txBox="1"/>
          <p:nvPr/>
        </p:nvSpPr>
        <p:spPr>
          <a:xfrm>
            <a:off x="4663440" y="3447288"/>
            <a:ext cx="384048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de-DE" sz="1100" i="1" dirty="0">
                <a:solidFill>
                  <a:schemeClr val="tx2"/>
                </a:solidFill>
              </a:rPr>
              <a:t>Die passende Höhe für jede ANTARIS-Größe</a:t>
            </a:r>
          </a:p>
        </p:txBody>
      </p:sp>
      <p:sp>
        <p:nvSpPr>
          <p:cNvPr id="70" name="Vorteil 1"/>
          <p:cNvSpPr/>
          <p:nvPr/>
        </p:nvSpPr>
        <p:spPr>
          <a:xfrm>
            <a:off x="868680" y="3794760"/>
            <a:ext cx="2514600" cy="658368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 w="12700">
            <a:solidFill>
              <a:schemeClr val="bg2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71" name="Vorteil 1 Kreis"/>
          <p:cNvSpPr/>
          <p:nvPr/>
        </p:nvSpPr>
        <p:spPr>
          <a:xfrm>
            <a:off x="987552" y="3895344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72" name="Vorteil 1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852" y="4009644"/>
            <a:ext cx="228600" cy="228600"/>
          </a:xfrm>
          <a:prstGeom prst="rect">
            <a:avLst/>
          </a:prstGeom>
        </p:spPr>
      </p:pic>
      <p:sp>
        <p:nvSpPr>
          <p:cNvPr id="73" name="Vorteil 1 Text"/>
          <p:cNvSpPr txBox="1"/>
          <p:nvPr/>
        </p:nvSpPr>
        <p:spPr>
          <a:xfrm>
            <a:off x="1554480" y="3813048"/>
            <a:ext cx="1783080" cy="6217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1200" b="1" dirty="0">
                <a:solidFill>
                  <a:schemeClr val="tx2"/>
                </a:solidFill>
              </a:rPr>
              <a:t>Statik inklusive</a:t>
            </a:r>
          </a:p>
          <a:p>
            <a:pPr marL="0" indent="0" algn="l">
              <a:buNone/>
            </a:pPr>
            <a:r>
              <a:rPr lang="de-DE" sz="1000" dirty="0">
                <a:solidFill>
                  <a:schemeClr val="tx1"/>
                </a:solidFill>
              </a:rPr>
              <a:t>Prüffähige Statik und Fundamentplan dabei.</a:t>
            </a:r>
          </a:p>
        </p:txBody>
      </p:sp>
      <p:sp>
        <p:nvSpPr>
          <p:cNvPr id="74" name="Vorteil 2"/>
          <p:cNvSpPr/>
          <p:nvPr/>
        </p:nvSpPr>
        <p:spPr>
          <a:xfrm>
            <a:off x="3502152" y="3794760"/>
            <a:ext cx="2514600" cy="658368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 w="12700">
            <a:solidFill>
              <a:schemeClr val="bg2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75" name="Vorteil 2 Kreis"/>
          <p:cNvSpPr/>
          <p:nvPr/>
        </p:nvSpPr>
        <p:spPr>
          <a:xfrm>
            <a:off x="3621024" y="3895344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76" name="Vorteil 2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5324" y="4009644"/>
            <a:ext cx="228600" cy="228600"/>
          </a:xfrm>
          <a:prstGeom prst="rect">
            <a:avLst/>
          </a:prstGeom>
        </p:spPr>
      </p:pic>
      <p:sp>
        <p:nvSpPr>
          <p:cNvPr id="77" name="Vorteil 2 Text"/>
          <p:cNvSpPr txBox="1"/>
          <p:nvPr/>
        </p:nvSpPr>
        <p:spPr>
          <a:xfrm>
            <a:off x="4187952" y="3813048"/>
            <a:ext cx="1783080" cy="6217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1200" b="1" dirty="0">
                <a:solidFill>
                  <a:schemeClr val="tx2"/>
                </a:solidFill>
              </a:rPr>
              <a:t>Schnell genehmigt</a:t>
            </a:r>
          </a:p>
          <a:p>
            <a:pPr marL="0" indent="0" algn="l">
              <a:buNone/>
            </a:pPr>
            <a:r>
              <a:rPr lang="de-DE" sz="1000" dirty="0">
                <a:solidFill>
                  <a:schemeClr val="tx1"/>
                </a:solidFill>
              </a:rPr>
              <a:t>Ein Expertenteam klärt die Statik – spart Zeit und Geld.</a:t>
            </a:r>
          </a:p>
        </p:txBody>
      </p:sp>
      <p:sp>
        <p:nvSpPr>
          <p:cNvPr id="78" name="Vorteil 3"/>
          <p:cNvSpPr/>
          <p:nvPr/>
        </p:nvSpPr>
        <p:spPr>
          <a:xfrm>
            <a:off x="6135624" y="3794760"/>
            <a:ext cx="2514600" cy="658368"/>
          </a:xfrm>
          <a:prstGeom prst="roundRect">
            <a:avLst>
              <a:gd name="adj" fmla="val 12000"/>
            </a:avLst>
          </a:prstGeom>
          <a:solidFill>
            <a:schemeClr val="bg1"/>
          </a:solidFill>
          <a:ln w="12700">
            <a:solidFill>
              <a:schemeClr val="bg2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79" name="Vorteil 3 Kreis"/>
          <p:cNvSpPr/>
          <p:nvPr/>
        </p:nvSpPr>
        <p:spPr>
          <a:xfrm>
            <a:off x="6254496" y="3895344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80" name="Vorteil 3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8796" y="4009644"/>
            <a:ext cx="228600" cy="228600"/>
          </a:xfrm>
          <a:prstGeom prst="rect">
            <a:avLst/>
          </a:prstGeom>
        </p:spPr>
      </p:pic>
      <p:sp>
        <p:nvSpPr>
          <p:cNvPr id="81" name="Vorteil 3 Text"/>
          <p:cNvSpPr txBox="1"/>
          <p:nvPr/>
        </p:nvSpPr>
        <p:spPr>
          <a:xfrm>
            <a:off x="6821424" y="3813048"/>
            <a:ext cx="1783080" cy="621792"/>
          </a:xfrm>
          <a:prstGeom prst="rect">
            <a:avLst/>
          </a:prstGeom>
          <a:noFill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de-DE" sz="1200" b="1" dirty="0">
                <a:solidFill>
                  <a:schemeClr val="tx2"/>
                </a:solidFill>
              </a:rPr>
              <a:t>Made in Germany</a:t>
            </a:r>
          </a:p>
          <a:p>
            <a:r>
              <a:rPr lang="de-DE" sz="1000" dirty="0">
                <a:solidFill>
                  <a:schemeClr val="tx1"/>
                </a:solidFill>
              </a:rPr>
              <a:t>Feuerverzinkter Stahl nach </a:t>
            </a:r>
            <a:r>
              <a:rPr lang="de-DE" sz="1000" dirty="0"/>
              <a:t>Stahlgüte S355</a:t>
            </a:r>
            <a:r>
              <a:rPr lang="de-DE" sz="10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40" y="1105581"/>
            <a:ext cx="1999740" cy="2666320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781" y="870646"/>
            <a:ext cx="1447404" cy="2901255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Vom Loch im Boden zur fertigen Anlage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  <p:pic>
        <p:nvPicPr>
          <p:cNvPr id="3" name="Grube aushebe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097280"/>
            <a:ext cx="1920240" cy="2651760"/>
          </a:xfrm>
          <a:prstGeom prst="rect">
            <a:avLst/>
          </a:prstGeom>
        </p:spPr>
      </p:pic>
      <p:sp>
        <p:nvSpPr>
          <p:cNvPr id="4" name="Nummer 1"/>
          <p:cNvSpPr/>
          <p:nvPr/>
        </p:nvSpPr>
        <p:spPr>
          <a:xfrm>
            <a:off x="594360" y="3520440"/>
            <a:ext cx="502920" cy="50292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Text 2"/>
          <p:cNvSpPr txBox="1"/>
          <p:nvPr/>
        </p:nvSpPr>
        <p:spPr>
          <a:xfrm>
            <a:off x="594360" y="3520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41148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Grube ausheben</a:t>
            </a:r>
            <a:endParaRPr lang="en-US" sz="1500" dirty="0"/>
          </a:p>
        </p:txBody>
      </p:sp>
      <p:pic>
        <p:nvPicPr>
          <p:cNvPr id="7" name="Fundament gieße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0320" y="1097280"/>
            <a:ext cx="1920240" cy="2651760"/>
          </a:xfrm>
          <a:prstGeom prst="rect">
            <a:avLst/>
          </a:prstGeom>
        </p:spPr>
      </p:pic>
      <p:sp>
        <p:nvSpPr>
          <p:cNvPr id="8" name="Nummer 2"/>
          <p:cNvSpPr/>
          <p:nvPr/>
        </p:nvSpPr>
        <p:spPr>
          <a:xfrm>
            <a:off x="2697480" y="3520440"/>
            <a:ext cx="502920" cy="50292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Text 5"/>
          <p:cNvSpPr txBox="1"/>
          <p:nvPr/>
        </p:nvSpPr>
        <p:spPr>
          <a:xfrm>
            <a:off x="2697480" y="3520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0" name="Text 6"/>
          <p:cNvSpPr txBox="1"/>
          <p:nvPr/>
        </p:nvSpPr>
        <p:spPr>
          <a:xfrm>
            <a:off x="2560320" y="41148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Fundament gießen</a:t>
            </a:r>
            <a:endParaRPr lang="en-US" sz="1500" dirty="0"/>
          </a:p>
        </p:txBody>
      </p:sp>
      <p:sp>
        <p:nvSpPr>
          <p:cNvPr id="12" name="Nummer 3"/>
          <p:cNvSpPr/>
          <p:nvPr/>
        </p:nvSpPr>
        <p:spPr>
          <a:xfrm>
            <a:off x="4800600" y="3520440"/>
            <a:ext cx="502920" cy="50292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3" name="Text 8"/>
          <p:cNvSpPr txBox="1"/>
          <p:nvPr/>
        </p:nvSpPr>
        <p:spPr>
          <a:xfrm>
            <a:off x="4800600" y="3520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4663440" y="41148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Mastfuß setzen</a:t>
            </a:r>
            <a:endParaRPr lang="en-US" sz="1500" dirty="0"/>
          </a:p>
        </p:txBody>
      </p:sp>
      <p:sp>
        <p:nvSpPr>
          <p:cNvPr id="16" name="Nummer 4"/>
          <p:cNvSpPr/>
          <p:nvPr/>
        </p:nvSpPr>
        <p:spPr>
          <a:xfrm>
            <a:off x="6903720" y="3520440"/>
            <a:ext cx="502920" cy="502920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7" name="Text 11"/>
          <p:cNvSpPr txBox="1"/>
          <p:nvPr/>
        </p:nvSpPr>
        <p:spPr>
          <a:xfrm>
            <a:off x="6903720" y="3520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766560" y="411480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Mast aufrichten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Im Einsatz – rund um die Welt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  <p:pic>
        <p:nvPicPr>
          <p:cNvPr id="3" name="Südkorea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97280"/>
            <a:ext cx="1920240" cy="3017520"/>
          </a:xfrm>
          <a:prstGeom prst="rect">
            <a:avLst/>
          </a:prstGeom>
        </p:spPr>
      </p:pic>
      <p:sp>
        <p:nvSpPr>
          <p:cNvPr id="4" name="Etikett Südkorea"/>
          <p:cNvSpPr/>
          <p:nvPr/>
        </p:nvSpPr>
        <p:spPr>
          <a:xfrm>
            <a:off x="566928" y="3611880"/>
            <a:ext cx="1700784" cy="384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" name="Text 2"/>
          <p:cNvSpPr txBox="1"/>
          <p:nvPr/>
        </p:nvSpPr>
        <p:spPr>
          <a:xfrm>
            <a:off x="566928" y="3611880"/>
            <a:ext cx="1700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Südkorea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4206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auf einem Parkplatz</a:t>
            </a:r>
            <a:endParaRPr lang="en-US" sz="1200" dirty="0"/>
          </a:p>
        </p:txBody>
      </p:sp>
      <p:pic>
        <p:nvPicPr>
          <p:cNvPr id="7" name="Seoul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320" y="1097280"/>
            <a:ext cx="1920240" cy="3017520"/>
          </a:xfrm>
          <a:prstGeom prst="rect">
            <a:avLst/>
          </a:prstGeom>
        </p:spPr>
      </p:pic>
      <p:sp>
        <p:nvSpPr>
          <p:cNvPr id="8" name="Etikett Seoul"/>
          <p:cNvSpPr/>
          <p:nvPr/>
        </p:nvSpPr>
        <p:spPr>
          <a:xfrm>
            <a:off x="2670048" y="3611880"/>
            <a:ext cx="1700784" cy="384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" name="Text 5"/>
          <p:cNvSpPr txBox="1"/>
          <p:nvPr/>
        </p:nvSpPr>
        <p:spPr>
          <a:xfrm>
            <a:off x="2670048" y="3611880"/>
            <a:ext cx="1700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Seoul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2560320" y="4206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mitten in der Großstadt</a:t>
            </a:r>
            <a:endParaRPr lang="en-US" sz="1200" dirty="0"/>
          </a:p>
        </p:txBody>
      </p:sp>
      <p:pic>
        <p:nvPicPr>
          <p:cNvPr id="11" name="Azore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1097280"/>
            <a:ext cx="1920240" cy="3017520"/>
          </a:xfrm>
          <a:prstGeom prst="rect">
            <a:avLst/>
          </a:prstGeom>
        </p:spPr>
      </p:pic>
      <p:sp>
        <p:nvSpPr>
          <p:cNvPr id="12" name="Etikett Azoren"/>
          <p:cNvSpPr/>
          <p:nvPr/>
        </p:nvSpPr>
        <p:spPr>
          <a:xfrm>
            <a:off x="4773168" y="3611880"/>
            <a:ext cx="1700784" cy="384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Text 8"/>
          <p:cNvSpPr txBox="1"/>
          <p:nvPr/>
        </p:nvSpPr>
        <p:spPr>
          <a:xfrm>
            <a:off x="4773168" y="3611880"/>
            <a:ext cx="1700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Azoren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4663440" y="4206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direkt an der Küste</a:t>
            </a:r>
            <a:endParaRPr lang="en-US" sz="1200" dirty="0"/>
          </a:p>
        </p:txBody>
      </p:sp>
      <p:pic>
        <p:nvPicPr>
          <p:cNvPr id="15" name="Sibirie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0" y="1097280"/>
            <a:ext cx="1920240" cy="3017520"/>
          </a:xfrm>
          <a:prstGeom prst="rect">
            <a:avLst/>
          </a:prstGeom>
        </p:spPr>
      </p:pic>
      <p:sp>
        <p:nvSpPr>
          <p:cNvPr id="16" name="Etikett Sibirien"/>
          <p:cNvSpPr/>
          <p:nvPr/>
        </p:nvSpPr>
        <p:spPr>
          <a:xfrm>
            <a:off x="6876288" y="3611880"/>
            <a:ext cx="1700784" cy="384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7" name="Text 11"/>
          <p:cNvSpPr txBox="1"/>
          <p:nvPr/>
        </p:nvSpPr>
        <p:spPr>
          <a:xfrm>
            <a:off x="6876288" y="3611880"/>
            <a:ext cx="1700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Sibirien</a:t>
            </a:r>
            <a:endParaRPr lang="en-US" sz="1300" dirty="0"/>
          </a:p>
        </p:txBody>
      </p:sp>
      <p:sp>
        <p:nvSpPr>
          <p:cNvPr id="18" name="Text 12"/>
          <p:cNvSpPr txBox="1"/>
          <p:nvPr/>
        </p:nvSpPr>
        <p:spPr>
          <a:xfrm>
            <a:off x="6766560" y="4206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in der Weite der Taiga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0" y="1097281"/>
            <a:ext cx="2270180" cy="3026907"/>
          </a:xfrm>
          <a:prstGeom prst="rect">
            <a:avLst/>
          </a:prstGeom>
        </p:spPr>
      </p:pic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… von der Wüste bis zum Polarlicht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  <p:sp>
        <p:nvSpPr>
          <p:cNvPr id="4" name="Etikett Bahrain"/>
          <p:cNvSpPr/>
          <p:nvPr/>
        </p:nvSpPr>
        <p:spPr>
          <a:xfrm>
            <a:off x="566928" y="3611880"/>
            <a:ext cx="1700784" cy="384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5" name="Text 2"/>
          <p:cNvSpPr txBox="1"/>
          <p:nvPr/>
        </p:nvSpPr>
        <p:spPr>
          <a:xfrm>
            <a:off x="566928" y="3611880"/>
            <a:ext cx="1700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Bahrain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4206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bei Wüstenhitze</a:t>
            </a:r>
            <a:endParaRPr lang="en-US" sz="1200" dirty="0"/>
          </a:p>
        </p:txBody>
      </p:sp>
      <p:pic>
        <p:nvPicPr>
          <p:cNvPr id="7" name="Australie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0320" y="1097280"/>
            <a:ext cx="1920240" cy="3017520"/>
          </a:xfrm>
          <a:prstGeom prst="rect">
            <a:avLst/>
          </a:prstGeom>
        </p:spPr>
      </p:pic>
      <p:sp>
        <p:nvSpPr>
          <p:cNvPr id="8" name="Etikett Australien"/>
          <p:cNvSpPr/>
          <p:nvPr/>
        </p:nvSpPr>
        <p:spPr>
          <a:xfrm>
            <a:off x="2670048" y="3611880"/>
            <a:ext cx="1700784" cy="384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9" name="Text 5"/>
          <p:cNvSpPr txBox="1"/>
          <p:nvPr/>
        </p:nvSpPr>
        <p:spPr>
          <a:xfrm>
            <a:off x="2670048" y="3611880"/>
            <a:ext cx="1700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Australien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2560320" y="4206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unter blauem Himmel</a:t>
            </a:r>
            <a:endParaRPr lang="en-US" sz="1200" dirty="0"/>
          </a:p>
        </p:txBody>
      </p:sp>
      <p:pic>
        <p:nvPicPr>
          <p:cNvPr id="11" name="Lappland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1097280"/>
            <a:ext cx="1920240" cy="3017520"/>
          </a:xfrm>
          <a:prstGeom prst="rect">
            <a:avLst/>
          </a:prstGeom>
        </p:spPr>
      </p:pic>
      <p:sp>
        <p:nvSpPr>
          <p:cNvPr id="12" name="Etikett Lappland"/>
          <p:cNvSpPr/>
          <p:nvPr/>
        </p:nvSpPr>
        <p:spPr>
          <a:xfrm>
            <a:off x="4773168" y="3611880"/>
            <a:ext cx="1700784" cy="384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Text 8"/>
          <p:cNvSpPr txBox="1"/>
          <p:nvPr/>
        </p:nvSpPr>
        <p:spPr>
          <a:xfrm>
            <a:off x="4773168" y="3611880"/>
            <a:ext cx="1700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Lappland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4663440" y="4206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unter Nordlichtern</a:t>
            </a:r>
            <a:endParaRPr lang="en-US" sz="1200" dirty="0"/>
          </a:p>
        </p:txBody>
      </p:sp>
      <p:pic>
        <p:nvPicPr>
          <p:cNvPr id="15" name="Deutschland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0" y="1097280"/>
            <a:ext cx="1920240" cy="3017520"/>
          </a:xfrm>
          <a:prstGeom prst="rect">
            <a:avLst/>
          </a:prstGeom>
        </p:spPr>
      </p:pic>
      <p:sp>
        <p:nvSpPr>
          <p:cNvPr id="16" name="Etikett Deutschland"/>
          <p:cNvSpPr/>
          <p:nvPr/>
        </p:nvSpPr>
        <p:spPr>
          <a:xfrm>
            <a:off x="6876288" y="3611880"/>
            <a:ext cx="1700784" cy="3840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7" name="Text 11"/>
          <p:cNvSpPr txBox="1"/>
          <p:nvPr/>
        </p:nvSpPr>
        <p:spPr>
          <a:xfrm>
            <a:off x="6876288" y="3611880"/>
            <a:ext cx="170078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Deutschland</a:t>
            </a:r>
            <a:endParaRPr lang="en-US" sz="1300" dirty="0"/>
          </a:p>
        </p:txBody>
      </p:sp>
      <p:sp>
        <p:nvSpPr>
          <p:cNvPr id="18" name="Text 12"/>
          <p:cNvSpPr txBox="1"/>
          <p:nvPr/>
        </p:nvSpPr>
        <p:spPr>
          <a:xfrm>
            <a:off x="6766560" y="42062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mit dem Montageteam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ubschrauberstellung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06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63440" y="50292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chemeClr val="accent2"/>
                </a:solidFill>
              </a:rPr>
              <a:t>AUFLÖSUNG DES RÄTSELS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4663440" y="86868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Richtig ist C: Sie stellt sich auf wie ein Hubschrauber</a:t>
            </a:r>
            <a:endParaRPr lang="en-US" sz="2400" dirty="0"/>
          </a:p>
        </p:txBody>
      </p:sp>
      <p:sp>
        <p:nvSpPr>
          <p:cNvPr id="5" name="Zeile 1 Kreis"/>
          <p:cNvSpPr/>
          <p:nvPr/>
        </p:nvSpPr>
        <p:spPr>
          <a:xfrm>
            <a:off x="4663440" y="21488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6" name="Zeile 1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740" y="2263140"/>
            <a:ext cx="228600" cy="228600"/>
          </a:xfrm>
          <a:prstGeom prst="rect">
            <a:avLst/>
          </a:prstGeom>
        </p:spPr>
      </p:pic>
      <p:sp>
        <p:nvSpPr>
          <p:cNvPr id="7" name="Zeile 1 Text"/>
          <p:cNvSpPr txBox="1"/>
          <p:nvPr/>
        </p:nvSpPr>
        <p:spPr>
          <a:xfrm>
            <a:off x="5285232" y="2121408"/>
            <a:ext cx="34015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Sturm kommt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Bei starkem Wind kippt der Rotor automatisch nach oben.</a:t>
            </a:r>
            <a:endParaRPr lang="en-US" sz="1400" dirty="0"/>
          </a:p>
        </p:txBody>
      </p:sp>
      <p:sp>
        <p:nvSpPr>
          <p:cNvPr id="8" name="Zeile 2 Kreis"/>
          <p:cNvSpPr/>
          <p:nvPr/>
        </p:nvSpPr>
        <p:spPr>
          <a:xfrm>
            <a:off x="4663440" y="306324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9" name="Zeile 2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740" y="3177540"/>
            <a:ext cx="228600" cy="228600"/>
          </a:xfrm>
          <a:prstGeom prst="rect">
            <a:avLst/>
          </a:prstGeom>
        </p:spPr>
      </p:pic>
      <p:sp>
        <p:nvSpPr>
          <p:cNvPr id="10" name="Zeile 2 Text"/>
          <p:cNvSpPr txBox="1"/>
          <p:nvPr/>
        </p:nvSpPr>
        <p:spPr>
          <a:xfrm>
            <a:off x="5285232" y="3035808"/>
            <a:ext cx="34015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Kleinere Angriffsfläche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Der Rotor bietet dem Wind weniger Fläche – und fängt weniger ein.</a:t>
            </a:r>
            <a:endParaRPr lang="en-US" sz="1400" dirty="0"/>
          </a:p>
        </p:txBody>
      </p:sp>
      <p:sp>
        <p:nvSpPr>
          <p:cNvPr id="11" name="Zeile 3 Kreis"/>
          <p:cNvSpPr/>
          <p:nvPr/>
        </p:nvSpPr>
        <p:spPr>
          <a:xfrm>
            <a:off x="4663440" y="39776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2" name="Zeile 3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7740" y="4091940"/>
            <a:ext cx="228600" cy="228600"/>
          </a:xfrm>
          <a:prstGeom prst="rect">
            <a:avLst/>
          </a:prstGeom>
        </p:spPr>
      </p:pic>
      <p:sp>
        <p:nvSpPr>
          <p:cNvPr id="13" name="Zeile 3 Text"/>
          <p:cNvSpPr txBox="1"/>
          <p:nvPr/>
        </p:nvSpPr>
        <p:spPr>
          <a:xfrm>
            <a:off x="5285232" y="3950208"/>
            <a:ext cx="340156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Sicher durch den Sturm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accent3"/>
                </a:solidFill>
              </a:rPr>
              <a:t>So begrenzt die Anlage ihre Leistung selbst und schützt sich.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/>
          </p:nvPr>
        </p:nvSpPr>
        <p:spPr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Drei Dinge zum Mitnehmen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73168"/>
            <a:ext cx="36576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  <p:sp>
        <p:nvSpPr>
          <p:cNvPr id="3" name="Zeile 1 Kreis"/>
          <p:cNvSpPr/>
          <p:nvPr/>
        </p:nvSpPr>
        <p:spPr>
          <a:xfrm>
            <a:off x="457200" y="12801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4" name="Zeile 1 Icon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394460"/>
            <a:ext cx="228600" cy="228600"/>
          </a:xfrm>
          <a:prstGeom prst="rect">
            <a:avLst/>
          </a:prstGeom>
        </p:spPr>
      </p:pic>
      <p:sp>
        <p:nvSpPr>
          <p:cNvPr id="5" name="Zeile 1 Text"/>
          <p:cNvSpPr txBox="1"/>
          <p:nvPr/>
        </p:nvSpPr>
        <p:spPr>
          <a:xfrm>
            <a:off x="1078992" y="1252728"/>
            <a:ext cx="431596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Der Standort ist alles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Freie Bahn für den Wind – doppelter Wind bringt etwa achtmal so viel Leistung.</a:t>
            </a:r>
            <a:endParaRPr lang="en-US" sz="1400" dirty="0"/>
          </a:p>
        </p:txBody>
      </p:sp>
      <p:sp>
        <p:nvSpPr>
          <p:cNvPr id="6" name="Zeile 2 Kreis"/>
          <p:cNvSpPr/>
          <p:nvPr/>
        </p:nvSpPr>
        <p:spPr>
          <a:xfrm>
            <a:off x="457200" y="23774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7" name="Zeile 2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2491740"/>
            <a:ext cx="228600" cy="228600"/>
          </a:xfrm>
          <a:prstGeom prst="rect">
            <a:avLst/>
          </a:prstGeom>
        </p:spPr>
      </p:pic>
      <p:sp>
        <p:nvSpPr>
          <p:cNvPr id="8" name="Zeile 2 Text"/>
          <p:cNvSpPr txBox="1"/>
          <p:nvPr/>
        </p:nvSpPr>
        <p:spPr>
          <a:xfrm>
            <a:off x="1078992" y="2350008"/>
            <a:ext cx="431596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Einfache, robuste Technik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Kein Getriebe, starke Dauermagnete, wetterfeste Materialien – wenig Wartung.</a:t>
            </a:r>
            <a:endParaRPr lang="en-US" sz="1400" dirty="0"/>
          </a:p>
        </p:txBody>
      </p:sp>
      <p:sp>
        <p:nvSpPr>
          <p:cNvPr id="9" name="Zeile 3 Kreis"/>
          <p:cNvSpPr/>
          <p:nvPr/>
        </p:nvSpPr>
        <p:spPr>
          <a:xfrm>
            <a:off x="457200" y="3474720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0" name="Zeile 3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589020"/>
            <a:ext cx="228600" cy="228600"/>
          </a:xfrm>
          <a:prstGeom prst="rect">
            <a:avLst/>
          </a:prstGeom>
        </p:spPr>
      </p:pic>
      <p:sp>
        <p:nvSpPr>
          <p:cNvPr id="11" name="Zeile 3 Text"/>
          <p:cNvSpPr txBox="1"/>
          <p:nvPr/>
        </p:nvSpPr>
        <p:spPr>
          <a:xfrm>
            <a:off x="1078992" y="3447288"/>
            <a:ext cx="431596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Sicher auch im Sturm</a:t>
            </a:r>
            <a:endParaRPr lang="en-US" sz="14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Die Hubschrauberstellung plus Elektronik schützen die Anlage automatisch.</a:t>
            </a:r>
            <a:endParaRPr lang="en-US" sz="1400" dirty="0"/>
          </a:p>
        </p:txBody>
      </p:sp>
      <p:sp>
        <p:nvSpPr>
          <p:cNvPr id="12" name="Diskussion"/>
          <p:cNvSpPr/>
          <p:nvPr/>
        </p:nvSpPr>
        <p:spPr>
          <a:xfrm>
            <a:off x="5669280" y="1143000"/>
            <a:ext cx="3017520" cy="3474720"/>
          </a:xfrm>
          <a:prstGeom prst="roundRect">
            <a:avLst>
              <a:gd name="adj" fmla="val 3636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13" name="Diskussion Kreis"/>
          <p:cNvSpPr/>
          <p:nvPr/>
        </p:nvSpPr>
        <p:spPr>
          <a:xfrm>
            <a:off x="5897880" y="137160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4" name="Diskussion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900" y="1531620"/>
            <a:ext cx="320040" cy="32004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897880" y="21945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Und Ihre Idee?</a:t>
            </a:r>
            <a:endParaRPr lang="en-US" sz="1800" dirty="0"/>
          </a:p>
        </p:txBody>
      </p:sp>
      <p:sp>
        <p:nvSpPr>
          <p:cNvPr id="16" name="Text 10"/>
          <p:cNvSpPr txBox="1"/>
          <p:nvPr/>
        </p:nvSpPr>
        <p:spPr>
          <a:xfrm>
            <a:off x="5897880" y="2651760"/>
            <a:ext cx="2560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3"/>
                </a:solidFill>
              </a:rPr>
              <a:t>Was würden Sie mit Ihrem Windstrom als Erstes betreiben? Schauen wir gemeinsam auf die Ideen vom Anfang.</a:t>
            </a:r>
            <a:endParaRPr 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chlussbild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0" y="0"/>
            <a:ext cx="384048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73152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Vielen Dank!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15544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</a:rPr>
              <a:t>Jetzt sind Sie dran: Ihre Fragen</a:t>
            </a:r>
            <a:endParaRPr lang="en-US" sz="2000" dirty="0"/>
          </a:p>
        </p:txBody>
      </p:sp>
      <p:sp>
        <p:nvSpPr>
          <p:cNvPr id="5" name="Kontakt 1 Kreis"/>
          <p:cNvSpPr/>
          <p:nvPr/>
        </p:nvSpPr>
        <p:spPr>
          <a:xfrm>
            <a:off x="640080" y="2331720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6" name="Kontakt 1 Icon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376" y="2414016"/>
            <a:ext cx="164592" cy="16459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097280" y="2331720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Südstraße 19, 57583 Nauroth</a:t>
            </a:r>
            <a:endParaRPr lang="en-US" sz="1400" dirty="0"/>
          </a:p>
        </p:txBody>
      </p:sp>
      <p:sp>
        <p:nvSpPr>
          <p:cNvPr id="8" name="Kontakt 2 Kreis"/>
          <p:cNvSpPr/>
          <p:nvPr/>
        </p:nvSpPr>
        <p:spPr>
          <a:xfrm>
            <a:off x="640080" y="2788920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9" name="Kontakt 2 Icon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376" y="2871216"/>
            <a:ext cx="164592" cy="164592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097280" y="2788920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+49 (0)2747 – 930585</a:t>
            </a:r>
            <a:endParaRPr lang="en-US" sz="1400" dirty="0"/>
          </a:p>
        </p:txBody>
      </p:sp>
      <p:sp>
        <p:nvSpPr>
          <p:cNvPr id="11" name="Kontakt 3 Kreis"/>
          <p:cNvSpPr/>
          <p:nvPr/>
        </p:nvSpPr>
        <p:spPr>
          <a:xfrm>
            <a:off x="640080" y="3246120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2" name="Kontakt 3 Icon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376" y="3328416"/>
            <a:ext cx="164592" cy="164592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097280" y="3246120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info@braun-windturbinen.com</a:t>
            </a:r>
            <a:endParaRPr lang="en-US" sz="1400" dirty="0"/>
          </a:p>
        </p:txBody>
      </p:sp>
      <p:sp>
        <p:nvSpPr>
          <p:cNvPr id="14" name="Kontakt 4 Kreis"/>
          <p:cNvSpPr/>
          <p:nvPr/>
        </p:nvSpPr>
        <p:spPr>
          <a:xfrm>
            <a:off x="640080" y="3703320"/>
            <a:ext cx="329184" cy="329184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5" name="Kontakt 4 Icon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376" y="3785616"/>
            <a:ext cx="164592" cy="164592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097280" y="3703320"/>
            <a:ext cx="4023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</a:rPr>
              <a:t>www.braun-windturbinen.com</a:t>
            </a:r>
            <a:endParaRPr lang="en-US" sz="1400" dirty="0"/>
          </a:p>
        </p:txBody>
      </p:sp>
      <p:sp>
        <p:nvSpPr>
          <p:cNvPr id="17" name="Logo-Karte"/>
          <p:cNvSpPr/>
          <p:nvPr/>
        </p:nvSpPr>
        <p:spPr>
          <a:xfrm>
            <a:off x="640080" y="4251960"/>
            <a:ext cx="1188720" cy="566928"/>
          </a:xfrm>
          <a:prstGeom prst="roundRect">
            <a:avLst>
              <a:gd name="adj" fmla="val 19355"/>
            </a:avLst>
          </a:prstGeom>
          <a:solidFill>
            <a:schemeClr val="bg1"/>
          </a:solidFill>
          <a:ln/>
        </p:spPr>
        <p:txBody>
          <a:bodyPr/>
          <a:lstStyle/>
          <a:p>
            <a:endParaRPr lang="de-DE"/>
          </a:p>
        </p:txBody>
      </p:sp>
      <p:pic>
        <p:nvPicPr>
          <p:cNvPr id="18" name="Logo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232" y="4301807"/>
            <a:ext cx="1042416" cy="467237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965960" y="4370832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BRAUN Windturbinen GmbH</a:t>
            </a:r>
            <a:endParaRPr lang="en-US" sz="13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imos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Deimo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2454</Words>
  <Application>Microsoft Macintosh PowerPoint</Application>
  <PresentationFormat>Bildschirmpräsentation (16:9)</PresentationFormat>
  <Paragraphs>397</Paragraphs>
  <Slides>33</Slides>
  <Notes>28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40" baseType="lpstr">
      <vt:lpstr>Arial</vt:lpstr>
      <vt:lpstr>Calibri</vt:lpstr>
      <vt:lpstr>Lucida Sans Unicode</vt:lpstr>
      <vt:lpstr>Verdana</vt:lpstr>
      <vt:lpstr>Wingdings 2</vt:lpstr>
      <vt:lpstr>Wingdings 3</vt:lpstr>
      <vt:lpstr>Deimos</vt:lpstr>
      <vt:lpstr>PowerPoint-Präsentation</vt:lpstr>
      <vt:lpstr>Zum Warmwerden: drei schnelle Fragen</vt:lpstr>
      <vt:lpstr>PowerPoint-Präsentation</vt:lpstr>
      <vt:lpstr>Unser Fahrplan für heute</vt:lpstr>
      <vt:lpstr>So funktioniert’s – in einem Satz</vt:lpstr>
      <vt:lpstr>Die ANTARIS Windanlagen kurz vorgestellt</vt:lpstr>
      <vt:lpstr>Der richtige Platz entscheidet</vt:lpstr>
      <vt:lpstr>Was steckt drin?</vt:lpstr>
      <vt:lpstr>Der Kopf der Anlage</vt:lpstr>
      <vt:lpstr>Eine Familie, vier Größen</vt:lpstr>
      <vt:lpstr>Die ANTARIS 12 kW in Aktion</vt:lpstr>
      <vt:lpstr>Das Herz: der Generator</vt:lpstr>
      <vt:lpstr>Made in Germany: unsere Generatoren</vt:lpstr>
      <vt:lpstr>Die Generator-Baureihe auf einen Blick</vt:lpstr>
      <vt:lpstr>Erst auf den Prüfstand, dann auf den Mast</vt:lpstr>
      <vt:lpstr>Der Rotor: größer als gedacht?</vt:lpstr>
      <vt:lpstr>Dreifach gesichert</vt:lpstr>
      <vt:lpstr>Strom übrig? Dann wird geheizt</vt:lpstr>
      <vt:lpstr>Vom Wind in die Steckdose</vt:lpstr>
      <vt:lpstr>Der Wechselrichter – unser Übersetzer</vt:lpstr>
      <vt:lpstr>So hängt alles zusammen</vt:lpstr>
      <vt:lpstr>Alles im Blick: die Ertragsübersicht</vt:lpstr>
      <vt:lpstr>Sonne + Wind: Strom das ganze Jahr</vt:lpstr>
      <vt:lpstr>Mehr Wind, viel mehr Strom</vt:lpstr>
      <vt:lpstr>Die ANTARIS 7.5 auf einen Blick</vt:lpstr>
      <vt:lpstr>Masten &amp; Projekte weltweit</vt:lpstr>
      <vt:lpstr>Hoch hinaus: Masten bis 30 m</vt:lpstr>
      <vt:lpstr>Vom Loch im Boden zur fertigen Anlage</vt:lpstr>
      <vt:lpstr>Im Einsatz – rund um die Welt</vt:lpstr>
      <vt:lpstr>… von der Wüste bis zum Polarlicht</vt:lpstr>
      <vt:lpstr>PowerPoint-Präsentation</vt:lpstr>
      <vt:lpstr>Drei Dinge zum Mitnehmen</vt:lpstr>
      <vt:lpstr>PowerPoint-Präsentation</vt:lpstr>
    </vt:vector>
  </TitlesOfParts>
  <Company>BRAUN Windturbinen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ANTARIS 6.5 kW – einfach erklärt</dc:title>
  <dc:subject>PptxGenJS Presentation</dc:subject>
  <dc:creator>BRAUN Windturbinen GmbH</dc:creator>
  <cp:lastModifiedBy>Braun, Amiel</cp:lastModifiedBy>
  <cp:revision>18</cp:revision>
  <dcterms:created xsi:type="dcterms:W3CDTF">2026-10-23T15:40:24Z</dcterms:created>
  <dcterms:modified xsi:type="dcterms:W3CDTF">2026-11-04T17:41:48Z</dcterms:modified>
</cp:coreProperties>
</file>